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4" r:id="rId4"/>
    <p:sldMasterId id="2147483695" r:id="rId5"/>
    <p:sldMasterId id="2147483696" r:id="rId6"/>
    <p:sldMasterId id="214748369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Lst>
  <p:sldSz cy="5143500" cx="9144000"/>
  <p:notesSz cx="6858000" cy="9144000"/>
  <p:embeddedFontLst>
    <p:embeddedFont>
      <p:font typeface="Indie Flower"/>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IndieFlower-regular.fntdata"/><Relationship Id="rId52" Type="http://schemas.openxmlformats.org/officeDocument/2006/relationships/slide" Target="slides/slide44.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d144da31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d144da3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d536acff6_0_0: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1" name="Google Shape;321;g5d536acff6_0_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Ondra</a:t>
            </a:r>
            <a:endParaRPr sz="2000"/>
          </a:p>
          <a:p>
            <a:pPr indent="0" lvl="0" marL="0" rtl="0" algn="l">
              <a:spcBef>
                <a:spcPts val="0"/>
              </a:spcBef>
              <a:spcAft>
                <a:spcPts val="0"/>
              </a:spcAft>
              <a:buNone/>
            </a:pPr>
            <a:r>
              <a:rPr b="0" lang="cs" sz="2000" strike="noStrike">
                <a:latin typeface="Arial"/>
                <a:ea typeface="Arial"/>
                <a:cs typeface="Arial"/>
                <a:sym typeface="Arial"/>
              </a:rPr>
              <a:t>Ono totiž není plus jako plus. Chování operátorů závisí na operandech: na typu operandů. Když jsou kolem operátoru int, je to celočíselné. Když je aspoň jeden z nich desetinné číslo, chová se desetinně.</a:t>
            </a:r>
            <a:endParaRPr b="0" sz="2000"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b977b963a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Takhle funguje operátor + pro řetězce. </a:t>
            </a:r>
            <a:endParaRPr/>
          </a:p>
        </p:txBody>
      </p:sp>
      <p:sp>
        <p:nvSpPr>
          <p:cNvPr id="328" name="Google Shape;328;g5b977b963a_0_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b977b963a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b977b963a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probrat se sousedem</a:t>
            </a:r>
            <a:endParaRPr/>
          </a:p>
          <a:p>
            <a:pPr indent="0" lvl="0" marL="0" rtl="0" algn="l">
              <a:spcBef>
                <a:spcPts val="0"/>
              </a:spcBef>
              <a:spcAft>
                <a:spcPts val="0"/>
              </a:spcAft>
              <a:buNone/>
            </a:pPr>
            <a:r>
              <a:rPr lang="cs"/>
              <a:t>Je to jako v matematice (násobení má přednost před sčítáním), změnit to můžeme pomocí závorek.</a:t>
            </a:r>
            <a:endParaRPr/>
          </a:p>
          <a:p>
            <a:pPr indent="0" lvl="0" marL="0" rtl="0" algn="l">
              <a:spcBef>
                <a:spcPts val="0"/>
              </a:spcBef>
              <a:spcAft>
                <a:spcPts val="0"/>
              </a:spcAft>
              <a:buNone/>
            </a:pPr>
            <a:r>
              <a:rPr lang="cs"/>
              <a:t>možnosti: 1, 3, 1.02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d144da31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d144da31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Je to jako v matematice (násobení má přednost před sčítáním), změnit to můžeme pomocí závorek.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caf63aad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caf63aad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Co nás čeká dnes?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d536acff6_2_2: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373" name="Google Shape;373;g5d536acff6_2_2: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g5d536acff6_2_2: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solidFill>
                  <a:schemeClr val="dk1"/>
                </a:solidFill>
              </a:rPr>
              <a:t>Ondra</a:t>
            </a:r>
            <a:endParaRPr>
              <a:solidFill>
                <a:schemeClr val="dk1"/>
              </a:solidFill>
            </a:endParaRPr>
          </a:p>
          <a:p>
            <a:pPr indent="0" lvl="0" marL="0" rtl="0" algn="l">
              <a:spcBef>
                <a:spcPts val="0"/>
              </a:spcBef>
              <a:spcAft>
                <a:spcPts val="0"/>
              </a:spcAft>
              <a:buNone/>
            </a:pPr>
            <a:r>
              <a:rPr lang="cs">
                <a:solidFill>
                  <a:schemeClr val="dk1"/>
                </a:solidFill>
              </a:rPr>
              <a:t>[ukázka: načteme den v týdnu, výstup musím/nemusím do školy: hloupě bez and/or]</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day = readInt("Enter a day: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if (day &gt;= 1)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if (day &lt;= 5)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println("School day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 else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if (day &lt;= 7)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println("Weekend!");</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 else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println("Not a day");</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 else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println("Not a day");</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cs">
                <a:solidFill>
                  <a:schemeClr val="dk1"/>
                </a:solidFill>
              </a:rPr>
              <a:t>[krokovat, else-if]</a:t>
            </a:r>
            <a:endParaRPr>
              <a:solidFill>
                <a:schemeClr val="dk1"/>
              </a:solidFill>
            </a:endParaRPr>
          </a:p>
          <a:p>
            <a:pPr indent="0" lvl="0" marL="0" rtl="0" algn="l">
              <a:spcBef>
                <a:spcPts val="0"/>
              </a:spcBef>
              <a:spcAft>
                <a:spcPts val="0"/>
              </a:spcAft>
              <a:buNone/>
            </a:pPr>
            <a:r>
              <a:rPr lang="cs">
                <a:solidFill>
                  <a:schemeClr val="dk1"/>
                </a:solidFill>
              </a:rPr>
              <a:t>[krokovat, řetězení else-if]</a:t>
            </a:r>
            <a:endParaRPr>
              <a:solidFill>
                <a:schemeClr val="dk1"/>
              </a:solidFill>
            </a:endParaRPr>
          </a:p>
          <a:p>
            <a:pPr indent="0" lvl="0" marL="0" rtl="0" algn="l">
              <a:spcBef>
                <a:spcPts val="0"/>
              </a:spcBef>
              <a:spcAft>
                <a:spcPts val="0"/>
              </a:spcAft>
              <a:buNone/>
            </a:pPr>
            <a:r>
              <a:rPr lang="cs">
                <a:solidFill>
                  <a:schemeClr val="dk1"/>
                </a:solidFill>
              </a:rPr>
              <a:t>[krokovat, AND/OR]</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b977b963a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b977b963a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s"/>
              <a:t>Ondra</a:t>
            </a:r>
            <a:endParaRPr/>
          </a:p>
          <a:p>
            <a:pPr indent="-298450" lvl="0" marL="457200" rtl="0" algn="l">
              <a:spcBef>
                <a:spcPts val="0"/>
              </a:spcBef>
              <a:spcAft>
                <a:spcPts val="0"/>
              </a:spcAft>
              <a:buSzPts val="1100"/>
              <a:buChar char="●"/>
            </a:pPr>
            <a:r>
              <a:rPr lang="cs"/>
              <a:t>zjednodušení: zkomplikujeme porovnání</a:t>
            </a:r>
            <a:endParaRPr/>
          </a:p>
          <a:p>
            <a:pPr indent="-298450" lvl="0" marL="457200" rtl="0" algn="l">
              <a:spcBef>
                <a:spcPts val="0"/>
              </a:spcBef>
              <a:spcAft>
                <a:spcPts val="0"/>
              </a:spcAft>
              <a:buSzPts val="1100"/>
              <a:buChar char="●"/>
            </a:pPr>
            <a:r>
              <a:rPr lang="cs"/>
              <a:t>složení pomocí logických operací AND, OR, NOT</a:t>
            </a:r>
            <a:endParaRPr/>
          </a:p>
          <a:p>
            <a:pPr indent="-298450" lvl="0" marL="457200" rtl="0" algn="l">
              <a:spcBef>
                <a:spcPts val="0"/>
              </a:spcBef>
              <a:spcAft>
                <a:spcPts val="0"/>
              </a:spcAft>
              <a:buSzPts val="1100"/>
              <a:buChar char="●"/>
            </a:pPr>
            <a:r>
              <a:rPr lang="cs"/>
              <a:t>ještě je rozebereme později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caf63aad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caf63aad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d144da31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d144da31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caf63aad4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caf63aad4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Problémy?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c7f216b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c7f216b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Co se nám to tu stane? [nechat přemýšlet, prozradit na následujícím slajdu]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caf63aad4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caf63aad4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s"/>
              <a:t>Ondra</a:t>
            </a:r>
            <a:endParaRPr/>
          </a:p>
          <a:p>
            <a:pPr indent="-298450" lvl="0" marL="457200" rtl="0" algn="l">
              <a:spcBef>
                <a:spcPts val="0"/>
              </a:spcBef>
              <a:spcAft>
                <a:spcPts val="0"/>
              </a:spcAft>
              <a:buSzPts val="1100"/>
              <a:buChar char="●"/>
            </a:pPr>
            <a:r>
              <a:rPr lang="cs"/>
              <a:t>proměnné můžeme deklarovat uvnitř každého bloku (složených závorek)</a:t>
            </a:r>
            <a:endParaRPr/>
          </a:p>
          <a:p>
            <a:pPr indent="-298450" lvl="0" marL="457200" rtl="0" algn="l">
              <a:spcBef>
                <a:spcPts val="0"/>
              </a:spcBef>
              <a:spcAft>
                <a:spcPts val="0"/>
              </a:spcAft>
              <a:buSzPts val="1100"/>
              <a:buChar char="●"/>
            </a:pPr>
            <a:r>
              <a:rPr lang="cs"/>
              <a:t>při vnoření se nám ale nemůžou dvě proměnné jmenovat stejně</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caf63aad4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caf63aad4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Ondra</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Co když proměnnou m uvnitř if přejmenujeme na n? Ano, teď už je to v pořádku.</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caf63aad4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caf63aad4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Ondra</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Co když n chceme na konci metody vypsat?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caf63aad4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caf63aad4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Ondra</a:t>
            </a:r>
            <a:r>
              <a:rPr lang="c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To nepůjde, n platí jen uvnitř bloku, kde je deklarovaná.</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caf63aad4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caf63aad4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Proměnné deklarované uvnitř for cyklu jsou skutečné proměnné. Proměnnou i můžeme číst i vypisovat, stejně jako ji měnit nebo s ní libovolně jinak pracovat.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caf63aad4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caf63aad4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Pro for cyklus platí to co pro bloky, tedy proměnná deklarovaná uvnitř nemůže být použitá vně, tam neexistuje.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caf63aad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caf63aad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5caf63aad4_0_461: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479" name="Google Shape;479;g5caf63aad4_0_461: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g5caf63aad4_0_461: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lang="cs" sz="2000"/>
              <a:t>Co to tedy je ta proměnná?</a:t>
            </a:r>
            <a:endParaRPr b="0" sz="2000"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caf63aad4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caf63aad4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Znáte tuhle hru?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caf63aa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caf63aa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Co jsme dělali dopoledne...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5caf63aad4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caf63aad4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Ve WOWku jsou některá brnění, která na sobě mají napsáno “binds when equipped”.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caf63aad4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caf63aad4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Co to znamená? To znamená, že jakmile si toto brnění nasadíte, už ho nemůže nosit nikdo jiný. Brnění už uznává jen vás jako majitele. A podobné je to s konstantami. Jakmile do nich jednou přiřadíte hodnotu, už ji nemůžete jinde v programu změnit.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caf63aad4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caf63aad4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Konstantu zapisujeme jako proměnnou: typ, název, hodnota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caf63aad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caf63aad4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caf63aad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caf63aad4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Všimněte si, že názvy konstant píšeme s velkými písmenami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caf63aad4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caf63aad4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s"/>
              <a:t>Ondra</a:t>
            </a:r>
            <a:endParaRPr/>
          </a:p>
          <a:p>
            <a:pPr indent="-298450" lvl="0" marL="457200" rtl="0" algn="l">
              <a:spcBef>
                <a:spcPts val="0"/>
              </a:spcBef>
              <a:spcAft>
                <a:spcPts val="0"/>
              </a:spcAft>
              <a:buSzPts val="1100"/>
              <a:buChar char="●"/>
            </a:pPr>
            <a:r>
              <a:rPr lang="cs"/>
              <a:t>program spočítá, kolik hodin jsme už strávili sledováním dvou seriálů. </a:t>
            </a:r>
            <a:endParaRPr/>
          </a:p>
          <a:p>
            <a:pPr indent="-298450" lvl="0" marL="457200" rtl="0" algn="l">
              <a:spcBef>
                <a:spcPts val="0"/>
              </a:spcBef>
              <a:spcAft>
                <a:spcPts val="0"/>
              </a:spcAft>
              <a:buSzPts val="1100"/>
              <a:buChar char="●"/>
            </a:pPr>
            <a:r>
              <a:rPr lang="cs"/>
              <a:t>zlepšit styl: čísla 20 a 50 moc neřeknou, nutno domyslet</a:t>
            </a:r>
            <a:endParaRPr/>
          </a:p>
          <a:p>
            <a:pPr indent="-298450" lvl="0" marL="457200" rtl="0" algn="l">
              <a:spcBef>
                <a:spcPts val="0"/>
              </a:spcBef>
              <a:spcAft>
                <a:spcPts val="0"/>
              </a:spcAft>
              <a:buSzPts val="1100"/>
              <a:buChar char="●"/>
            </a:pPr>
            <a:r>
              <a:rPr lang="cs"/>
              <a:t>ideální pro použití konstant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caf63aad4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caf63aad4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s"/>
              <a:t>Ondra</a:t>
            </a:r>
            <a:endParaRPr/>
          </a:p>
          <a:p>
            <a:pPr indent="-298450" lvl="0" marL="457200" rtl="0" algn="l">
              <a:spcBef>
                <a:spcPts val="0"/>
              </a:spcBef>
              <a:spcAft>
                <a:spcPts val="0"/>
              </a:spcAft>
              <a:buSzPts val="1100"/>
              <a:buChar char="●"/>
            </a:pPr>
            <a:r>
              <a:rPr lang="cs"/>
              <a:t>konstanty před run: možnost jejich použití ve všech metodách</a:t>
            </a:r>
            <a:endParaRPr/>
          </a:p>
          <a:p>
            <a:pPr indent="-298450" lvl="0" marL="457200" rtl="0" algn="l">
              <a:spcBef>
                <a:spcPts val="0"/>
              </a:spcBef>
              <a:spcAft>
                <a:spcPts val="0"/>
              </a:spcAft>
              <a:buSzPts val="1100"/>
              <a:buChar char="●"/>
            </a:pPr>
            <a:r>
              <a:rPr lang="cs"/>
              <a:t>teď je jasné, co čísla znamenají</a:t>
            </a:r>
            <a:endParaRPr/>
          </a:p>
          <a:p>
            <a:pPr indent="-298450" lvl="0" marL="457200" rtl="0" algn="l">
              <a:spcBef>
                <a:spcPts val="0"/>
              </a:spcBef>
              <a:spcAft>
                <a:spcPts val="0"/>
              </a:spcAft>
              <a:buSzPts val="1100"/>
              <a:buChar char="●"/>
            </a:pPr>
            <a:r>
              <a:rPr lang="cs"/>
              <a:t>jednoduchá změna pro případ víc míst použití</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caf63aad4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caf63aad4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Rozdíl mezi konstantami a proměnnými je v tom, že konstanta se nikdy nedá změnit, zatímco proměnná, je… proměnná.</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d144da3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d144da3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Rozdíl mezi konstantami a proměnnými je v tom, že konstanta se nikdy nedá změnit, zatímco proměnná, je… proměnná.</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caf63aad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caf63aad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d144da315_0_13: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g5d144da315_0_13:notes"/>
          <p:cNvSpPr txBox="1"/>
          <p:nvPr>
            <p:ph idx="1" type="body"/>
          </p:nvPr>
        </p:nvSpPr>
        <p:spPr>
          <a:xfrm>
            <a:off x="1065960" y="4176000"/>
            <a:ext cx="5486100" cy="41145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Ondra</a:t>
            </a:r>
            <a:endParaRPr sz="2000"/>
          </a:p>
          <a:p>
            <a:pPr indent="-216000" lvl="0" marL="216000" rtl="0" algn="l">
              <a:lnSpc>
                <a:spcPct val="100000"/>
              </a:lnSpc>
              <a:spcBef>
                <a:spcPts val="0"/>
              </a:spcBef>
              <a:spcAft>
                <a:spcPts val="0"/>
              </a:spcAft>
              <a:buNone/>
            </a:pPr>
            <a:r>
              <a:rPr lang="cs" sz="2000"/>
              <a:t>A nakonec přiřazení. V Javě přiřazujeme pomocí rovnítka. Říkáme </a:t>
            </a:r>
            <a:endParaRPr sz="2000"/>
          </a:p>
          <a:p>
            <a:pPr indent="-216000" lvl="0" marL="216000" rtl="0" algn="l">
              <a:lnSpc>
                <a:spcPct val="100000"/>
              </a:lnSpc>
              <a:spcBef>
                <a:spcPts val="0"/>
              </a:spcBef>
              <a:spcAft>
                <a:spcPts val="0"/>
              </a:spcAft>
              <a:buNone/>
            </a:pPr>
            <a:r>
              <a:rPr lang="cs" sz="2000"/>
              <a:t>tím, že to, co je vpravo, se nacpe do proměnné, která je uvedená vlevo.</a:t>
            </a:r>
            <a:endParaRPr b="0" sz="2000" strike="noStrike">
              <a:latin typeface="Arial"/>
              <a:ea typeface="Arial"/>
              <a:cs typeface="Arial"/>
              <a:sym typeface="Arial"/>
            </a:endParaRPr>
          </a:p>
        </p:txBody>
      </p:sp>
      <p:sp>
        <p:nvSpPr>
          <p:cNvPr id="252" name="Google Shape;252;g5d144da315_0_1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caf63aad4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caf63aad4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s"/>
              <a:t>Ondra</a:t>
            </a:r>
            <a:endParaRPr/>
          </a:p>
          <a:p>
            <a:pPr indent="-298450" lvl="0" marL="457200" rtl="0" algn="l">
              <a:spcBef>
                <a:spcPts val="0"/>
              </a:spcBef>
              <a:spcAft>
                <a:spcPts val="0"/>
              </a:spcAft>
              <a:buSzPts val="1100"/>
              <a:buChar char="●"/>
            </a:pPr>
            <a:r>
              <a:rPr lang="cs"/>
              <a:t>potřebujeme generátor náhodných hodnot: vytvoření, deklarace</a:t>
            </a:r>
            <a:endParaRPr/>
          </a:p>
          <a:p>
            <a:pPr indent="-298450" lvl="0" marL="457200" rtl="0" algn="l">
              <a:spcBef>
                <a:spcPts val="0"/>
              </a:spcBef>
              <a:spcAft>
                <a:spcPts val="0"/>
              </a:spcAft>
              <a:buSzPts val="1100"/>
              <a:buChar char="●"/>
            </a:pPr>
            <a:r>
              <a:rPr lang="cs"/>
              <a:t>zavoláním nextInt získáme celé číslo v zadaném rozsahu</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caf63aad4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caf63aad4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5caf63aad4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caf63aad4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5caf63aad4_0_1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595" name="Google Shape;595;g5caf63aad4_0_10: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6" name="Google Shape;596;g5caf63aad4_0_10: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cs" sz="2000">
                <a:solidFill>
                  <a:schemeClr val="dk1"/>
                </a:solidFill>
              </a:rPr>
              <a:t>Eli teorie - dát pak další slajd</a:t>
            </a:r>
            <a:endParaRPr sz="2000">
              <a:solidFill>
                <a:schemeClr val="dk1"/>
              </a:solidFill>
            </a:endParaRPr>
          </a:p>
          <a:p>
            <a:pPr indent="0" lvl="0" marL="0" rtl="0" algn="l">
              <a:spcBef>
                <a:spcPts val="0"/>
              </a:spcBef>
              <a:spcAft>
                <a:spcPts val="0"/>
              </a:spcAft>
              <a:buSzPts val="1100"/>
              <a:buNone/>
            </a:pPr>
            <a:r>
              <a:rPr lang="cs" sz="2000">
                <a:solidFill>
                  <a:schemeClr val="dk1"/>
                </a:solidFill>
              </a:rPr>
              <a:t>Pojďme si to všechno zopakovat v jednoduchém prográmku. Zahrajeme si kámen, nůžky, papír, lizard, spock s Sheldonem -- ukázka konstant, random generator - Sheldon vždy náhodně vybere jednu možnost, my ji zadáme. [programování na dalším slajdu]</a:t>
            </a:r>
            <a:endParaRPr sz="2000">
              <a:solidFill>
                <a:schemeClr val="dk1"/>
              </a:solidFill>
            </a:endParaRPr>
          </a:p>
          <a:p>
            <a:pPr indent="0" lvl="0" marL="0" rtl="0" algn="l">
              <a:spcBef>
                <a:spcPts val="0"/>
              </a:spcBef>
              <a:spcAft>
                <a:spcPts val="0"/>
              </a:spcAft>
              <a:buSzPts val="1100"/>
              <a:buNone/>
            </a:pPr>
            <a:r>
              <a:t/>
            </a:r>
            <a:endParaRPr sz="2000">
              <a:solidFill>
                <a:schemeClr val="dk1"/>
              </a:solidFill>
            </a:endParaRPr>
          </a:p>
          <a:p>
            <a:pPr indent="0" lvl="0" marL="0" rtl="0" algn="l">
              <a:spcBef>
                <a:spcPts val="0"/>
              </a:spcBef>
              <a:spcAft>
                <a:spcPts val="0"/>
              </a:spcAft>
              <a:buSzPts val="1100"/>
              <a:buNone/>
            </a:pPr>
            <a:r>
              <a:t/>
            </a:r>
            <a:endParaRPr sz="20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caf63aad4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caf63aad4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Eli teorie, Ondra programování</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private static final int SCISSORS = 1;</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private static final int PAPER = 2;</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private static final int ROCK = 3;</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private static final int LIZARD = 4;</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private static final int SPOCK = 5;</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RandomGenerator rg = new RandomGenerator();</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public void run()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int yourVariable = readInt("Enter your variable (1 (scissors), 2 (paper), 3 (rock), 4 (lizard), 5 (spock)):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int sheldonsVariable = rg.nextInt(SCISSORS, SPOCK);</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while (yourVariable &lt; 1 || yourVariable &gt; 5)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yourVariable = readInt("Invalid variable. Enter your variable (1-5):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if (yourVariable == sheldonsVariable)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println("Tie");</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 else if (yourVariable == SCISSORS &amp;&amp;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(sheldonsVariable == PAPER || sheldonsVariable == LIZARD)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yourVariable == PAPER &amp;&amp;</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(sheldonsVariable == ROCK || sheldonsVariable == SPOCK)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yourVariable == ROCK &amp;&amp;</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(sheldonsVariable == LIZARD || sheldonsVariable == SCISSORS)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yourVariable == LIZARD &amp;&amp;</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(sheldonsVariable == SPOCK || sheldonsVariable == PAPER)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yourVariable == SPOCK &amp;&amp;</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(sheldonsVariable == SCISSORS || sheldonsVariable == ROCK))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println("You win");</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 else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println("You loose");</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a:solidFill>
                  <a:schemeClr val="dk1"/>
                </a:solidFill>
                <a:latin typeface="Courier New"/>
                <a:ea typeface="Courier New"/>
                <a:cs typeface="Courier New"/>
                <a:sym typeface="Courier New"/>
              </a:rPr>
              <a:t>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caf63aad4_0_71: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g5caf63aad4_0_7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298450" lvl="0" marL="457200" rtl="0" algn="l">
              <a:spcBef>
                <a:spcPts val="0"/>
              </a:spcBef>
              <a:spcAft>
                <a:spcPts val="0"/>
              </a:spcAft>
              <a:buSzPts val="1100"/>
              <a:buChar char="●"/>
            </a:pPr>
            <a:r>
              <a:rPr lang="cs"/>
              <a:t>Ondra</a:t>
            </a:r>
            <a:endParaRPr/>
          </a:p>
          <a:p>
            <a:pPr indent="-298450" lvl="0" marL="457200" rtl="0" algn="l">
              <a:spcBef>
                <a:spcPts val="0"/>
              </a:spcBef>
              <a:spcAft>
                <a:spcPts val="0"/>
              </a:spcAft>
              <a:buSzPts val="1100"/>
              <a:buChar char="●"/>
            </a:pPr>
            <a:r>
              <a:rPr lang="cs"/>
              <a:t>proměnné mají typy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caf63aad4_0_135: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g5caf63aad4_0_13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S proměnnými můžeme pracovat pomocí binárních operátorů</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d144da315_0_77: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g5d144da315_0_7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Ondra</a:t>
            </a:r>
            <a:endParaRPr sz="2000"/>
          </a:p>
          <a:p>
            <a:pPr indent="0" lvl="0" marL="0" rtl="0" algn="l">
              <a:spcBef>
                <a:spcPts val="0"/>
              </a:spcBef>
              <a:spcAft>
                <a:spcPts val="0"/>
              </a:spcAft>
              <a:buNone/>
            </a:pPr>
            <a:r>
              <a:rPr b="0" lang="cs" sz="2000" strike="noStrike">
                <a:latin typeface="Arial"/>
                <a:ea typeface="Arial"/>
                <a:cs typeface="Arial"/>
                <a:sym typeface="Arial"/>
              </a:rPr>
              <a:t>Hodnoty můžeme také porovnávat. Jako výsledek dostaneme true/false. Všimněte si, jak se píše větší nebo rovno. Pokud se ptáte proč, tak na klávesnici byste těžko hledali klávesu většírovno. Vykřičník znamená negaci, otočení. Takže vykřičník rovno je opak rovno, tedy nerovno.</a:t>
            </a:r>
            <a:endParaRPr b="0" sz="2000" strike="noStrike">
              <a:latin typeface="Arial"/>
              <a:ea typeface="Arial"/>
              <a:cs typeface="Arial"/>
              <a:sym typeface="Arial"/>
            </a:endParaRPr>
          </a:p>
          <a:p>
            <a:pPr indent="0" lvl="0" marL="0" rtl="0" algn="l">
              <a:spcBef>
                <a:spcPts val="0"/>
              </a:spcBef>
              <a:spcAft>
                <a:spcPts val="0"/>
              </a:spcAft>
              <a:buNone/>
            </a:pPr>
            <a:r>
              <a:t/>
            </a:r>
            <a:endParaRPr sz="20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d144da315_0_157: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g5d144da315_0_15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Ondra</a:t>
            </a:r>
            <a:endParaRPr sz="2000"/>
          </a:p>
          <a:p>
            <a:pPr indent="0" lvl="0" marL="0" rtl="0" algn="l">
              <a:spcBef>
                <a:spcPts val="0"/>
              </a:spcBef>
              <a:spcAft>
                <a:spcPts val="0"/>
              </a:spcAft>
              <a:buNone/>
            </a:pPr>
            <a:r>
              <a:rPr b="0" lang="cs" sz="2000" strike="noStrike">
                <a:latin typeface="Arial"/>
                <a:ea typeface="Arial"/>
                <a:cs typeface="Arial"/>
                <a:sym typeface="Arial"/>
              </a:rPr>
              <a:t>Ono totiž není plus jako plus. Chování operátorů závisí na operandech: na typu operandů. Když jsou kolem operátoru int, je to celočíselné. Když je aspoň jeden z nich desetinné číslo, chová se desetinně.</a:t>
            </a:r>
            <a:endParaRPr b="0" sz="2000"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d536acff6_2_74: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g5d536acff6_2_7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Ondra</a:t>
            </a:r>
            <a:endParaRPr sz="2000"/>
          </a:p>
          <a:p>
            <a:pPr indent="0" lvl="0" marL="0" rtl="0" algn="l">
              <a:spcBef>
                <a:spcPts val="0"/>
              </a:spcBef>
              <a:spcAft>
                <a:spcPts val="0"/>
              </a:spcAft>
              <a:buNone/>
            </a:pPr>
            <a:r>
              <a:rPr b="0" lang="cs" sz="2000" strike="noStrike">
                <a:latin typeface="Arial"/>
                <a:ea typeface="Arial"/>
                <a:cs typeface="Arial"/>
                <a:sym typeface="Arial"/>
              </a:rPr>
              <a:t>Ono totiž není plus jako plus. Chování operátorů závisí na operandech: na typu operandů. Když jsou kolem operátoru int, je to celočíselné. Když je aspoň jeden z nich desetinné číslo, chová se desetinně.</a:t>
            </a:r>
            <a:endParaRPr b="0" sz="2000"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9" name="Google Shape;59;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65" name="Google Shape;65;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6"/>
          <p:cNvSpPr txBox="1"/>
          <p:nvPr>
            <p:ph idx="1" type="body"/>
          </p:nvPr>
        </p:nvSpPr>
        <p:spPr>
          <a:xfrm>
            <a:off x="722313" y="2180035"/>
            <a:ext cx="7772400" cy="1125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71" name="Google Shape;71;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7"/>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7" name="Google Shape;77;p17"/>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8" name="Google Shape;78;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8"/>
          <p:cNvSpPr txBox="1"/>
          <p:nvPr>
            <p:ph idx="1" type="body"/>
          </p:nvPr>
        </p:nvSpPr>
        <p:spPr>
          <a:xfrm>
            <a:off x="457200" y="1151335"/>
            <a:ext cx="40401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4" name="Google Shape;84;p18"/>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5" name="Google Shape;85;p18"/>
          <p:cNvSpPr txBox="1"/>
          <p:nvPr>
            <p:ph idx="3" type="body"/>
          </p:nvPr>
        </p:nvSpPr>
        <p:spPr>
          <a:xfrm>
            <a:off x="4645025" y="1151335"/>
            <a:ext cx="4041900" cy="480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6" name="Google Shape;86;p18"/>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7" name="Google Shape;87;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p21"/>
          <p:cNvSpPr txBox="1"/>
          <p:nvPr>
            <p:ph idx="1" type="body"/>
          </p:nvPr>
        </p:nvSpPr>
        <p:spPr>
          <a:xfrm>
            <a:off x="3575050" y="204788"/>
            <a:ext cx="5111700" cy="43896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 name="Google Shape;115;p23"/>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4"/>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31" name="Shape 13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32" name="Shape 132"/>
        <p:cNvGrpSpPr/>
        <p:nvPr/>
      </p:nvGrpSpPr>
      <p:grpSpPr>
        <a:xfrm>
          <a:off x="0" y="0"/>
          <a:ext cx="0" cy="0"/>
          <a:chOff x="0" y="0"/>
          <a:chExt cx="0" cy="0"/>
        </a:xfrm>
      </p:grpSpPr>
      <p:sp>
        <p:nvSpPr>
          <p:cNvPr id="133" name="Google Shape;133;p2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7"/>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35" name="Shape 135"/>
        <p:cNvGrpSpPr/>
        <p:nvPr/>
      </p:nvGrpSpPr>
      <p:grpSpPr>
        <a:xfrm>
          <a:off x="0" y="0"/>
          <a:ext cx="0" cy="0"/>
          <a:chOff x="0" y="0"/>
          <a:chExt cx="0" cy="0"/>
        </a:xfrm>
      </p:grpSpPr>
      <p:sp>
        <p:nvSpPr>
          <p:cNvPr id="136" name="Google Shape;136;p2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8"/>
          <p:cNvSpPr txBox="1"/>
          <p:nvPr>
            <p:ph idx="1" type="body"/>
          </p:nvPr>
        </p:nvSpPr>
        <p:spPr>
          <a:xfrm>
            <a:off x="457200" y="1200150"/>
            <a:ext cx="82293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38" name="Shape 138"/>
        <p:cNvGrpSpPr/>
        <p:nvPr/>
      </p:nvGrpSpPr>
      <p:grpSpPr>
        <a:xfrm>
          <a:off x="0" y="0"/>
          <a:ext cx="0" cy="0"/>
          <a:chOff x="0" y="0"/>
          <a:chExt cx="0" cy="0"/>
        </a:xfrm>
      </p:grpSpPr>
      <p:sp>
        <p:nvSpPr>
          <p:cNvPr id="139" name="Google Shape;139;p29"/>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9"/>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1" name="Google Shape;141;p29"/>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2" name="Shape 142"/>
        <p:cNvGrpSpPr/>
        <p:nvPr/>
      </p:nvGrpSpPr>
      <p:grpSpPr>
        <a:xfrm>
          <a:off x="0" y="0"/>
          <a:ext cx="0" cy="0"/>
          <a:chOff x="0" y="0"/>
          <a:chExt cx="0" cy="0"/>
        </a:xfrm>
      </p:grpSpPr>
      <p:sp>
        <p:nvSpPr>
          <p:cNvPr id="143" name="Google Shape;143;p30"/>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44" name="Shape 144"/>
        <p:cNvGrpSpPr/>
        <p:nvPr/>
      </p:nvGrpSpPr>
      <p:grpSpPr>
        <a:xfrm>
          <a:off x="0" y="0"/>
          <a:ext cx="0" cy="0"/>
          <a:chOff x="0" y="0"/>
          <a:chExt cx="0" cy="0"/>
        </a:xfrm>
      </p:grpSpPr>
      <p:sp>
        <p:nvSpPr>
          <p:cNvPr id="145" name="Google Shape;145;p31"/>
          <p:cNvSpPr txBox="1"/>
          <p:nvPr>
            <p:ph idx="1" type="subTitle"/>
          </p:nvPr>
        </p:nvSpPr>
        <p:spPr>
          <a:xfrm>
            <a:off x="457200" y="206010"/>
            <a:ext cx="8229300" cy="397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46" name="Shape 146"/>
        <p:cNvGrpSpPr/>
        <p:nvPr/>
      </p:nvGrpSpPr>
      <p:grpSpPr>
        <a:xfrm>
          <a:off x="0" y="0"/>
          <a:ext cx="0" cy="0"/>
          <a:chOff x="0" y="0"/>
          <a:chExt cx="0" cy="0"/>
        </a:xfrm>
      </p:grpSpPr>
      <p:sp>
        <p:nvSpPr>
          <p:cNvPr id="147" name="Google Shape;147;p32"/>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32"/>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9" name="Google Shape;149;p32"/>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0" name="Google Shape;150;p32"/>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51" name="Shape 151"/>
        <p:cNvGrpSpPr/>
        <p:nvPr/>
      </p:nvGrpSpPr>
      <p:grpSpPr>
        <a:xfrm>
          <a:off x="0" y="0"/>
          <a:ext cx="0" cy="0"/>
          <a:chOff x="0" y="0"/>
          <a:chExt cx="0" cy="0"/>
        </a:xfrm>
      </p:grpSpPr>
      <p:sp>
        <p:nvSpPr>
          <p:cNvPr id="152" name="Google Shape;152;p3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p33"/>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4" name="Google Shape;154;p33"/>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5" name="Google Shape;155;p33"/>
          <p:cNvSpPr txBox="1"/>
          <p:nvPr>
            <p:ph idx="3"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56" name="Shape 156"/>
        <p:cNvGrpSpPr/>
        <p:nvPr/>
      </p:nvGrpSpPr>
      <p:grpSpPr>
        <a:xfrm>
          <a:off x="0" y="0"/>
          <a:ext cx="0" cy="0"/>
          <a:chOff x="0" y="0"/>
          <a:chExt cx="0" cy="0"/>
        </a:xfrm>
      </p:grpSpPr>
      <p:sp>
        <p:nvSpPr>
          <p:cNvPr id="157" name="Google Shape;157;p3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p34"/>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9" name="Google Shape;159;p34"/>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0" name="Google Shape;160;p34"/>
          <p:cNvSpPr txBox="1"/>
          <p:nvPr>
            <p:ph idx="3"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61" name="Shape 161"/>
        <p:cNvGrpSpPr/>
        <p:nvPr/>
      </p:nvGrpSpPr>
      <p:grpSpPr>
        <a:xfrm>
          <a:off x="0" y="0"/>
          <a:ext cx="0" cy="0"/>
          <a:chOff x="0" y="0"/>
          <a:chExt cx="0" cy="0"/>
        </a:xfrm>
      </p:grpSpPr>
      <p:sp>
        <p:nvSpPr>
          <p:cNvPr id="162" name="Google Shape;162;p35"/>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35"/>
          <p:cNvSpPr txBox="1"/>
          <p:nvPr>
            <p:ph idx="1" type="body"/>
          </p:nvPr>
        </p:nvSpPr>
        <p:spPr>
          <a:xfrm>
            <a:off x="457200" y="120015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4" name="Google Shape;164;p35"/>
          <p:cNvSpPr txBox="1"/>
          <p:nvPr>
            <p:ph idx="2"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65" name="Shape 165"/>
        <p:cNvGrpSpPr/>
        <p:nvPr/>
      </p:nvGrpSpPr>
      <p:grpSpPr>
        <a:xfrm>
          <a:off x="0" y="0"/>
          <a:ext cx="0" cy="0"/>
          <a:chOff x="0" y="0"/>
          <a:chExt cx="0" cy="0"/>
        </a:xfrm>
      </p:grpSpPr>
      <p:sp>
        <p:nvSpPr>
          <p:cNvPr id="166" name="Google Shape;166;p36"/>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7" name="Google Shape;167;p36"/>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8" name="Google Shape;168;p36"/>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9" name="Google Shape;169;p36"/>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0" name="Google Shape;170;p36"/>
          <p:cNvSpPr txBox="1"/>
          <p:nvPr>
            <p:ph idx="4"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71" name="Shape 171"/>
        <p:cNvGrpSpPr/>
        <p:nvPr/>
      </p:nvGrpSpPr>
      <p:grpSpPr>
        <a:xfrm>
          <a:off x="0" y="0"/>
          <a:ext cx="0" cy="0"/>
          <a:chOff x="0" y="0"/>
          <a:chExt cx="0" cy="0"/>
        </a:xfrm>
      </p:grpSpPr>
      <p:sp>
        <p:nvSpPr>
          <p:cNvPr id="172" name="Google Shape;172;p3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3" name="Google Shape;173;p37"/>
          <p:cNvSpPr txBox="1"/>
          <p:nvPr>
            <p:ph idx="1" type="body"/>
          </p:nvPr>
        </p:nvSpPr>
        <p:spPr>
          <a:xfrm>
            <a:off x="45720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4" name="Google Shape;174;p37"/>
          <p:cNvSpPr txBox="1"/>
          <p:nvPr>
            <p:ph idx="2" type="body"/>
          </p:nvPr>
        </p:nvSpPr>
        <p:spPr>
          <a:xfrm>
            <a:off x="323964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5" name="Google Shape;175;p37"/>
          <p:cNvSpPr txBox="1"/>
          <p:nvPr>
            <p:ph idx="3" type="body"/>
          </p:nvPr>
        </p:nvSpPr>
        <p:spPr>
          <a:xfrm>
            <a:off x="602208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6" name="Google Shape;176;p37"/>
          <p:cNvSpPr txBox="1"/>
          <p:nvPr>
            <p:ph idx="4" type="body"/>
          </p:nvPr>
        </p:nvSpPr>
        <p:spPr>
          <a:xfrm>
            <a:off x="45720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7" name="Google Shape;177;p37"/>
          <p:cNvSpPr txBox="1"/>
          <p:nvPr>
            <p:ph idx="5" type="body"/>
          </p:nvPr>
        </p:nvSpPr>
        <p:spPr>
          <a:xfrm>
            <a:off x="323964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78" name="Google Shape;178;p37"/>
          <p:cNvSpPr txBox="1"/>
          <p:nvPr>
            <p:ph idx="6" type="body"/>
          </p:nvPr>
        </p:nvSpPr>
        <p:spPr>
          <a:xfrm>
            <a:off x="602208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85" name="Shape 185"/>
        <p:cNvGrpSpPr/>
        <p:nvPr/>
      </p:nvGrpSpPr>
      <p:grpSpPr>
        <a:xfrm>
          <a:off x="0" y="0"/>
          <a:ext cx="0" cy="0"/>
          <a:chOff x="0" y="0"/>
          <a:chExt cx="0" cy="0"/>
        </a:xfrm>
      </p:grpSpPr>
      <p:sp>
        <p:nvSpPr>
          <p:cNvPr id="186" name="Google Shape;186;p39"/>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7" name="Google Shape;187;p39"/>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89" name="Shape 189"/>
        <p:cNvGrpSpPr/>
        <p:nvPr/>
      </p:nvGrpSpPr>
      <p:grpSpPr>
        <a:xfrm>
          <a:off x="0" y="0"/>
          <a:ext cx="0" cy="0"/>
          <a:chOff x="0" y="0"/>
          <a:chExt cx="0" cy="0"/>
        </a:xfrm>
      </p:grpSpPr>
      <p:sp>
        <p:nvSpPr>
          <p:cNvPr id="190" name="Google Shape;190;p41"/>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41"/>
          <p:cNvSpPr txBox="1"/>
          <p:nvPr>
            <p:ph idx="1" type="body"/>
          </p:nvPr>
        </p:nvSpPr>
        <p:spPr>
          <a:xfrm>
            <a:off x="457200" y="1200150"/>
            <a:ext cx="82293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92" name="Shape 192"/>
        <p:cNvGrpSpPr/>
        <p:nvPr/>
      </p:nvGrpSpPr>
      <p:grpSpPr>
        <a:xfrm>
          <a:off x="0" y="0"/>
          <a:ext cx="0" cy="0"/>
          <a:chOff x="0" y="0"/>
          <a:chExt cx="0" cy="0"/>
        </a:xfrm>
      </p:grpSpPr>
      <p:sp>
        <p:nvSpPr>
          <p:cNvPr id="193" name="Google Shape;193;p42"/>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4" name="Google Shape;194;p42"/>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95" name="Google Shape;195;p42"/>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6" name="Shape 196"/>
        <p:cNvGrpSpPr/>
        <p:nvPr/>
      </p:nvGrpSpPr>
      <p:grpSpPr>
        <a:xfrm>
          <a:off x="0" y="0"/>
          <a:ext cx="0" cy="0"/>
          <a:chOff x="0" y="0"/>
          <a:chExt cx="0" cy="0"/>
        </a:xfrm>
      </p:grpSpPr>
      <p:sp>
        <p:nvSpPr>
          <p:cNvPr id="197" name="Google Shape;197;p4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98" name="Shape 198"/>
        <p:cNvGrpSpPr/>
        <p:nvPr/>
      </p:nvGrpSpPr>
      <p:grpSpPr>
        <a:xfrm>
          <a:off x="0" y="0"/>
          <a:ext cx="0" cy="0"/>
          <a:chOff x="0" y="0"/>
          <a:chExt cx="0" cy="0"/>
        </a:xfrm>
      </p:grpSpPr>
      <p:sp>
        <p:nvSpPr>
          <p:cNvPr id="199" name="Google Shape;199;p44"/>
          <p:cNvSpPr txBox="1"/>
          <p:nvPr>
            <p:ph idx="1" type="subTitle"/>
          </p:nvPr>
        </p:nvSpPr>
        <p:spPr>
          <a:xfrm>
            <a:off x="457200" y="206010"/>
            <a:ext cx="8229300" cy="397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00" name="Shape 200"/>
        <p:cNvGrpSpPr/>
        <p:nvPr/>
      </p:nvGrpSpPr>
      <p:grpSpPr>
        <a:xfrm>
          <a:off x="0" y="0"/>
          <a:ext cx="0" cy="0"/>
          <a:chOff x="0" y="0"/>
          <a:chExt cx="0" cy="0"/>
        </a:xfrm>
      </p:grpSpPr>
      <p:sp>
        <p:nvSpPr>
          <p:cNvPr id="201" name="Google Shape;201;p45"/>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2" name="Google Shape;202;p45"/>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3" name="Google Shape;203;p45"/>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4" name="Google Shape;204;p45"/>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05" name="Shape 205"/>
        <p:cNvGrpSpPr/>
        <p:nvPr/>
      </p:nvGrpSpPr>
      <p:grpSpPr>
        <a:xfrm>
          <a:off x="0" y="0"/>
          <a:ext cx="0" cy="0"/>
          <a:chOff x="0" y="0"/>
          <a:chExt cx="0" cy="0"/>
        </a:xfrm>
      </p:grpSpPr>
      <p:sp>
        <p:nvSpPr>
          <p:cNvPr id="206" name="Google Shape;206;p46"/>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7" name="Google Shape;207;p46"/>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8" name="Google Shape;208;p46"/>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09" name="Google Shape;209;p46"/>
          <p:cNvSpPr txBox="1"/>
          <p:nvPr>
            <p:ph idx="3"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210" name="Shape 210"/>
        <p:cNvGrpSpPr/>
        <p:nvPr/>
      </p:nvGrpSpPr>
      <p:grpSpPr>
        <a:xfrm>
          <a:off x="0" y="0"/>
          <a:ext cx="0" cy="0"/>
          <a:chOff x="0" y="0"/>
          <a:chExt cx="0" cy="0"/>
        </a:xfrm>
      </p:grpSpPr>
      <p:sp>
        <p:nvSpPr>
          <p:cNvPr id="211" name="Google Shape;211;p4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2" name="Google Shape;212;p47"/>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3" name="Google Shape;213;p47"/>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4" name="Google Shape;214;p47"/>
          <p:cNvSpPr txBox="1"/>
          <p:nvPr>
            <p:ph idx="3"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215" name="Shape 215"/>
        <p:cNvGrpSpPr/>
        <p:nvPr/>
      </p:nvGrpSpPr>
      <p:grpSpPr>
        <a:xfrm>
          <a:off x="0" y="0"/>
          <a:ext cx="0" cy="0"/>
          <a:chOff x="0" y="0"/>
          <a:chExt cx="0" cy="0"/>
        </a:xfrm>
      </p:grpSpPr>
      <p:sp>
        <p:nvSpPr>
          <p:cNvPr id="216" name="Google Shape;216;p4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7" name="Google Shape;217;p48"/>
          <p:cNvSpPr txBox="1"/>
          <p:nvPr>
            <p:ph idx="1" type="body"/>
          </p:nvPr>
        </p:nvSpPr>
        <p:spPr>
          <a:xfrm>
            <a:off x="457200" y="120015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18" name="Google Shape;218;p48"/>
          <p:cNvSpPr txBox="1"/>
          <p:nvPr>
            <p:ph idx="2"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219" name="Shape 219"/>
        <p:cNvGrpSpPr/>
        <p:nvPr/>
      </p:nvGrpSpPr>
      <p:grpSpPr>
        <a:xfrm>
          <a:off x="0" y="0"/>
          <a:ext cx="0" cy="0"/>
          <a:chOff x="0" y="0"/>
          <a:chExt cx="0" cy="0"/>
        </a:xfrm>
      </p:grpSpPr>
      <p:sp>
        <p:nvSpPr>
          <p:cNvPr id="220" name="Google Shape;220;p49"/>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1" name="Google Shape;221;p49"/>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2" name="Google Shape;222;p49"/>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3" name="Google Shape;223;p49"/>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4" name="Google Shape;224;p49"/>
          <p:cNvSpPr txBox="1"/>
          <p:nvPr>
            <p:ph idx="4"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25" name="Shape 225"/>
        <p:cNvGrpSpPr/>
        <p:nvPr/>
      </p:nvGrpSpPr>
      <p:grpSpPr>
        <a:xfrm>
          <a:off x="0" y="0"/>
          <a:ext cx="0" cy="0"/>
          <a:chOff x="0" y="0"/>
          <a:chExt cx="0" cy="0"/>
        </a:xfrm>
      </p:grpSpPr>
      <p:sp>
        <p:nvSpPr>
          <p:cNvPr id="226" name="Google Shape;226;p50"/>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7" name="Google Shape;227;p50"/>
          <p:cNvSpPr txBox="1"/>
          <p:nvPr>
            <p:ph idx="1" type="body"/>
          </p:nvPr>
        </p:nvSpPr>
        <p:spPr>
          <a:xfrm>
            <a:off x="45720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8" name="Google Shape;228;p50"/>
          <p:cNvSpPr txBox="1"/>
          <p:nvPr>
            <p:ph idx="2" type="body"/>
          </p:nvPr>
        </p:nvSpPr>
        <p:spPr>
          <a:xfrm>
            <a:off x="323964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9" name="Google Shape;229;p50"/>
          <p:cNvSpPr txBox="1"/>
          <p:nvPr>
            <p:ph idx="3" type="body"/>
          </p:nvPr>
        </p:nvSpPr>
        <p:spPr>
          <a:xfrm>
            <a:off x="602208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0" name="Google Shape;230;p50"/>
          <p:cNvSpPr txBox="1"/>
          <p:nvPr>
            <p:ph idx="4" type="body"/>
          </p:nvPr>
        </p:nvSpPr>
        <p:spPr>
          <a:xfrm>
            <a:off x="45720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1" name="Google Shape;231;p50"/>
          <p:cNvSpPr txBox="1"/>
          <p:nvPr>
            <p:ph idx="5" type="body"/>
          </p:nvPr>
        </p:nvSpPr>
        <p:spPr>
          <a:xfrm>
            <a:off x="323964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2" name="Google Shape;232;p50"/>
          <p:cNvSpPr txBox="1"/>
          <p:nvPr>
            <p:ph idx="6" type="body"/>
          </p:nvPr>
        </p:nvSpPr>
        <p:spPr>
          <a:xfrm>
            <a:off x="602208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3.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theme" Target="../theme/theme5.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206010"/>
            <a:ext cx="8229300" cy="857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7" name="Google Shape;127;p25"/>
          <p:cNvSpPr txBox="1"/>
          <p:nvPr>
            <p:ph idx="1" type="body"/>
          </p:nvPr>
        </p:nvSpPr>
        <p:spPr>
          <a:xfrm>
            <a:off x="457200" y="1200150"/>
            <a:ext cx="8229300" cy="3394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8" name="Google Shape;128;p25"/>
          <p:cNvSpPr txBox="1"/>
          <p:nvPr>
            <p:ph idx="10" type="dt"/>
          </p:nvPr>
        </p:nvSpPr>
        <p:spPr>
          <a:xfrm>
            <a:off x="457200" y="4767390"/>
            <a:ext cx="21333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9" name="Google Shape;129;p25"/>
          <p:cNvSpPr txBox="1"/>
          <p:nvPr>
            <p:ph idx="11" type="ftr"/>
          </p:nvPr>
        </p:nvSpPr>
        <p:spPr>
          <a:xfrm>
            <a:off x="3124080" y="4767390"/>
            <a:ext cx="28950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0" name="Google Shape;130;p25"/>
          <p:cNvSpPr txBox="1"/>
          <p:nvPr>
            <p:ph idx="12" type="sldNum"/>
          </p:nvPr>
        </p:nvSpPr>
        <p:spPr>
          <a:xfrm>
            <a:off x="6553080" y="4767390"/>
            <a:ext cx="213330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9" name="Shape 179"/>
        <p:cNvGrpSpPr/>
        <p:nvPr/>
      </p:nvGrpSpPr>
      <p:grpSpPr>
        <a:xfrm>
          <a:off x="0" y="0"/>
          <a:ext cx="0" cy="0"/>
          <a:chOff x="0" y="0"/>
          <a:chExt cx="0" cy="0"/>
        </a:xfrm>
      </p:grpSpPr>
      <p:sp>
        <p:nvSpPr>
          <p:cNvPr id="180" name="Google Shape;180;p38"/>
          <p:cNvSpPr txBox="1"/>
          <p:nvPr>
            <p:ph type="title"/>
          </p:nvPr>
        </p:nvSpPr>
        <p:spPr>
          <a:xfrm>
            <a:off x="685800" y="1597860"/>
            <a:ext cx="7772100" cy="1102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1" name="Google Shape;181;p38"/>
          <p:cNvSpPr txBox="1"/>
          <p:nvPr>
            <p:ph idx="10" type="dt"/>
          </p:nvPr>
        </p:nvSpPr>
        <p:spPr>
          <a:xfrm>
            <a:off x="457200" y="4767390"/>
            <a:ext cx="21333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2" name="Google Shape;182;p38"/>
          <p:cNvSpPr txBox="1"/>
          <p:nvPr>
            <p:ph idx="11" type="ftr"/>
          </p:nvPr>
        </p:nvSpPr>
        <p:spPr>
          <a:xfrm>
            <a:off x="3124080" y="4767390"/>
            <a:ext cx="28950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3" name="Google Shape;183;p38"/>
          <p:cNvSpPr txBox="1"/>
          <p:nvPr>
            <p:ph idx="12" type="sldNum"/>
          </p:nvPr>
        </p:nvSpPr>
        <p:spPr>
          <a:xfrm>
            <a:off x="6553080" y="4767390"/>
            <a:ext cx="213330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
              <a:t>‹#›</a:t>
            </a:fld>
            <a:endParaRPr>
              <a:solidFill>
                <a:srgbClr val="000000"/>
              </a:solidFill>
              <a:latin typeface="Times New Roman"/>
              <a:ea typeface="Times New Roman"/>
              <a:cs typeface="Times New Roman"/>
              <a:sym typeface="Times New Roman"/>
            </a:endParaRPr>
          </a:p>
        </p:txBody>
      </p:sp>
      <p:sp>
        <p:nvSpPr>
          <p:cNvPr id="184" name="Google Shape;184;p38"/>
          <p:cNvSpPr txBox="1"/>
          <p:nvPr>
            <p:ph idx="1" type="body"/>
          </p:nvPr>
        </p:nvSpPr>
        <p:spPr>
          <a:xfrm>
            <a:off x="457200" y="1203390"/>
            <a:ext cx="8229300" cy="2983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9.jp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4.jpg"/><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14.jpg"/><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2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image" Target="../media/image3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8.jpg"/><Relationship Id="rId7"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51"/>
          <p:cNvPicPr preferRelativeResize="0"/>
          <p:nvPr/>
        </p:nvPicPr>
        <p:blipFill>
          <a:blip r:embed="rId3">
            <a:alphaModFix/>
          </a:blip>
          <a:stretch>
            <a:fillRect/>
          </a:stretch>
        </p:blipFill>
        <p:spPr>
          <a:xfrm>
            <a:off x="2060800" y="152400"/>
            <a:ext cx="4634770" cy="483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60"/>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solidFill>
                  <a:srgbClr val="000000"/>
                </a:solidFill>
                <a:latin typeface="Indie Flower"/>
                <a:ea typeface="Indie Flower"/>
                <a:cs typeface="Indie Flower"/>
                <a:sym typeface="Indie Flower"/>
              </a:rPr>
              <a:t>Resulting Type</a:t>
            </a:r>
            <a:endParaRPr i="0" sz="4800" u="none" cap="none" strike="noStrike">
              <a:latin typeface="Indie Flower"/>
              <a:ea typeface="Indie Flower"/>
              <a:cs typeface="Indie Flower"/>
              <a:sym typeface="Indie Flower"/>
            </a:endParaRPr>
          </a:p>
        </p:txBody>
      </p:sp>
      <p:sp>
        <p:nvSpPr>
          <p:cNvPr id="324" name="Google Shape;324;p60"/>
          <p:cNvSpPr/>
          <p:nvPr/>
        </p:nvSpPr>
        <p:spPr>
          <a:xfrm>
            <a:off x="1903775" y="1766500"/>
            <a:ext cx="56508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cs" sz="4000">
                <a:latin typeface="Indie Flower"/>
                <a:ea typeface="Indie Flower"/>
                <a:cs typeface="Indie Flower"/>
                <a:sym typeface="Indie Flower"/>
              </a:rPr>
              <a:t>String</a:t>
            </a:r>
            <a:r>
              <a:rPr b="1" i="0" lang="cs" sz="4000" u="none" cap="none" strike="noStrike">
                <a:solidFill>
                  <a:srgbClr val="000000"/>
                </a:solidFill>
                <a:latin typeface="Indie Flower"/>
                <a:ea typeface="Indie Flower"/>
                <a:cs typeface="Indie Flower"/>
                <a:sym typeface="Indie Flower"/>
              </a:rPr>
              <a:t>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a:t>
            </a:r>
            <a:r>
              <a:rPr b="1" lang="cs" sz="4000">
                <a:latin typeface="Indie Flower"/>
                <a:ea typeface="Indie Flower"/>
                <a:cs typeface="Indie Flower"/>
                <a:sym typeface="Indie Flower"/>
              </a:rPr>
              <a:t>String</a:t>
            </a:r>
            <a:r>
              <a:rPr b="1" i="0" lang="cs" sz="4000" u="none" cap="none" strike="noStrike">
                <a:solidFill>
                  <a:srgbClr val="000000"/>
                </a:solidFill>
                <a:latin typeface="Indie Flower"/>
                <a:ea typeface="Indie Flower"/>
                <a:cs typeface="Indie Flower"/>
                <a:sym typeface="Indie Flower"/>
              </a:rPr>
              <a:t> = </a:t>
            </a:r>
            <a:r>
              <a:rPr b="1" lang="cs" sz="4000">
                <a:latin typeface="Indie Flower"/>
                <a:ea typeface="Indie Flower"/>
                <a:cs typeface="Indie Flower"/>
                <a:sym typeface="Indie Flower"/>
              </a:rPr>
              <a:t>String</a:t>
            </a:r>
            <a:endParaRPr b="1" i="0" sz="4000" u="none" cap="none" strike="noStrike">
              <a:latin typeface="Indie Flower"/>
              <a:ea typeface="Indie Flower"/>
              <a:cs typeface="Indie Flower"/>
              <a:sym typeface="Indie Flower"/>
            </a:endParaRPr>
          </a:p>
        </p:txBody>
      </p:sp>
      <p:sp>
        <p:nvSpPr>
          <p:cNvPr id="325" name="Google Shape;325;p60"/>
          <p:cNvSpPr/>
          <p:nvPr/>
        </p:nvSpPr>
        <p:spPr>
          <a:xfrm>
            <a:off x="1977600" y="2897600"/>
            <a:ext cx="56508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cs" sz="4000">
                <a:latin typeface="Indie Flower"/>
                <a:ea typeface="Indie Flower"/>
                <a:cs typeface="Indie Flower"/>
                <a:sym typeface="Indie Flower"/>
              </a:rPr>
              <a:t>String</a:t>
            </a:r>
            <a:r>
              <a:rPr b="1" i="0" lang="cs" sz="4000" u="none" cap="none" strike="noStrike">
                <a:solidFill>
                  <a:srgbClr val="000000"/>
                </a:solidFill>
                <a:latin typeface="Indie Flower"/>
                <a:ea typeface="Indie Flower"/>
                <a:cs typeface="Indie Flower"/>
                <a:sym typeface="Indie Flower"/>
              </a:rPr>
              <a:t>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a:t>
            </a:r>
            <a:r>
              <a:rPr b="1" lang="cs" sz="4000">
                <a:latin typeface="Indie Flower"/>
                <a:ea typeface="Indie Flower"/>
                <a:cs typeface="Indie Flower"/>
                <a:sym typeface="Indie Flower"/>
              </a:rPr>
              <a:t>int</a:t>
            </a:r>
            <a:r>
              <a:rPr b="1" i="0" lang="cs" sz="4000" u="none" cap="none" strike="noStrike">
                <a:solidFill>
                  <a:srgbClr val="000000"/>
                </a:solidFill>
                <a:latin typeface="Indie Flower"/>
                <a:ea typeface="Indie Flower"/>
                <a:cs typeface="Indie Flower"/>
                <a:sym typeface="Indie Flower"/>
              </a:rPr>
              <a:t> = </a:t>
            </a:r>
            <a:r>
              <a:rPr b="1" lang="cs" sz="4000">
                <a:latin typeface="Indie Flower"/>
                <a:ea typeface="Indie Flower"/>
                <a:cs typeface="Indie Flower"/>
                <a:sym typeface="Indie Flower"/>
              </a:rPr>
              <a:t>String</a:t>
            </a:r>
            <a:endParaRPr b="1" i="0" sz="4000" u="none" cap="none" strike="noStrike">
              <a:latin typeface="Indie Flower"/>
              <a:ea typeface="Indie Flower"/>
              <a:cs typeface="Indie Flower"/>
              <a:sym typeface="Indie Flow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61"/>
          <p:cNvSpPr/>
          <p:nvPr/>
        </p:nvSpPr>
        <p:spPr>
          <a:xfrm>
            <a:off x="914400" y="899375"/>
            <a:ext cx="79356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chemeClr val="dk1"/>
                </a:solidFill>
                <a:latin typeface="Courier"/>
                <a:ea typeface="Courier"/>
                <a:cs typeface="Courier"/>
                <a:sym typeface="Courier"/>
              </a:rPr>
              <a:t>println(</a:t>
            </a:r>
            <a:r>
              <a:rPr lang="cs" sz="2400">
                <a:solidFill>
                  <a:schemeClr val="hlink"/>
                </a:solidFill>
                <a:latin typeface="Courier"/>
                <a:ea typeface="Courier"/>
                <a:cs typeface="Courier"/>
                <a:sym typeface="Courier"/>
              </a:rPr>
              <a:t>"</a:t>
            </a:r>
            <a:r>
              <a:rPr lang="cs" sz="2400">
                <a:solidFill>
                  <a:srgbClr val="0000FF"/>
                </a:solidFill>
                <a:latin typeface="Courier"/>
                <a:ea typeface="Courier"/>
                <a:cs typeface="Courier"/>
                <a:sym typeface="Courier"/>
              </a:rPr>
              <a:t>Day </a:t>
            </a:r>
            <a:r>
              <a:rPr lang="cs" sz="2400">
                <a:solidFill>
                  <a:schemeClr val="hlink"/>
                </a:solidFill>
                <a:latin typeface="Courier"/>
                <a:ea typeface="Courier"/>
                <a:cs typeface="Courier"/>
                <a:sym typeface="Courier"/>
              </a:rPr>
              <a:t>"</a:t>
            </a:r>
            <a:r>
              <a:rPr lang="cs" sz="2400">
                <a:solidFill>
                  <a:srgbClr val="0000FF"/>
                </a:solidFill>
                <a:latin typeface="Courier"/>
                <a:ea typeface="Courier"/>
                <a:cs typeface="Courier"/>
                <a:sym typeface="Courier"/>
              </a:rPr>
              <a:t> </a:t>
            </a:r>
            <a:r>
              <a:rPr lang="cs" sz="2400">
                <a:latin typeface="Courier"/>
                <a:ea typeface="Courier"/>
                <a:cs typeface="Courier"/>
                <a:sym typeface="Courier"/>
              </a:rPr>
              <a:t>+ day +</a:t>
            </a:r>
            <a:r>
              <a:rPr lang="cs" sz="2400">
                <a:solidFill>
                  <a:srgbClr val="0000FF"/>
                </a:solidFill>
                <a:latin typeface="Courier"/>
                <a:ea typeface="Courier"/>
                <a:cs typeface="Courier"/>
                <a:sym typeface="Courier"/>
              </a:rPr>
              <a:t> </a:t>
            </a:r>
            <a:r>
              <a:rPr lang="cs" sz="2400">
                <a:solidFill>
                  <a:schemeClr val="hlink"/>
                </a:solidFill>
                <a:latin typeface="Courier"/>
                <a:ea typeface="Courier"/>
                <a:cs typeface="Courier"/>
                <a:sym typeface="Courier"/>
              </a:rPr>
              <a:t>"</a:t>
            </a:r>
            <a:r>
              <a:rPr lang="cs" sz="2400">
                <a:solidFill>
                  <a:srgbClr val="0000FF"/>
                </a:solidFill>
                <a:latin typeface="Courier"/>
                <a:ea typeface="Courier"/>
                <a:cs typeface="Courier"/>
                <a:sym typeface="Courier"/>
              </a:rPr>
              <a:t> is weekend</a:t>
            </a:r>
            <a:r>
              <a:rPr lang="cs" sz="2400">
                <a:solidFill>
                  <a:schemeClr val="hlink"/>
                </a:solidFill>
                <a:latin typeface="Courier"/>
                <a:ea typeface="Courier"/>
                <a:cs typeface="Courier"/>
                <a:sym typeface="Courier"/>
              </a:rPr>
              <a:t>"</a:t>
            </a:r>
            <a:r>
              <a:rPr lang="cs" sz="2400">
                <a:solidFill>
                  <a:schemeClr val="dk1"/>
                </a:solidFill>
                <a:latin typeface="Courier"/>
                <a:ea typeface="Courier"/>
                <a:cs typeface="Courier"/>
                <a:sym typeface="Courier"/>
              </a:rPr>
              <a:t>);</a:t>
            </a:r>
            <a:endParaRPr/>
          </a:p>
        </p:txBody>
      </p:sp>
      <p:sp>
        <p:nvSpPr>
          <p:cNvPr id="331" name="Google Shape;331;p61"/>
          <p:cNvSpPr txBox="1"/>
          <p:nvPr/>
        </p:nvSpPr>
        <p:spPr>
          <a:xfrm>
            <a:off x="0" y="-18114"/>
            <a:ext cx="9144000" cy="559800"/>
          </a:xfrm>
          <a:prstGeom prst="rect">
            <a:avLst/>
          </a:prstGeom>
          <a:solidFill>
            <a:srgbClr val="93C47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000"/>
              <a:buFont typeface="Century Gothic"/>
              <a:buNone/>
            </a:pPr>
            <a:r>
              <a:rPr b="1" lang="cs" sz="4800">
                <a:solidFill>
                  <a:schemeClr val="dk1"/>
                </a:solidFill>
                <a:latin typeface="Indie Flower"/>
                <a:ea typeface="Indie Flower"/>
                <a:cs typeface="Indie Flower"/>
                <a:sym typeface="Indie Flower"/>
              </a:rPr>
              <a:t>String Concatenation</a:t>
            </a:r>
            <a:endParaRPr b="1" sz="4800">
              <a:solidFill>
                <a:schemeClr val="dk1"/>
              </a:solidFill>
              <a:latin typeface="Indie Flower"/>
              <a:ea typeface="Indie Flower"/>
              <a:cs typeface="Indie Flower"/>
              <a:sym typeface="Indie Flower"/>
            </a:endParaRPr>
          </a:p>
        </p:txBody>
      </p:sp>
      <p:sp>
        <p:nvSpPr>
          <p:cNvPr id="332" name="Google Shape;332;p61"/>
          <p:cNvSpPr/>
          <p:nvPr/>
        </p:nvSpPr>
        <p:spPr>
          <a:xfrm>
            <a:off x="3799297" y="1674571"/>
            <a:ext cx="1600200" cy="457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61"/>
          <p:cNvSpPr/>
          <p:nvPr/>
        </p:nvSpPr>
        <p:spPr>
          <a:xfrm>
            <a:off x="5478785" y="1710247"/>
            <a:ext cx="11082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chemeClr val="dk1"/>
                </a:solidFill>
                <a:latin typeface="Courier New"/>
                <a:ea typeface="Courier New"/>
                <a:cs typeface="Courier New"/>
                <a:sym typeface="Courier New"/>
              </a:rPr>
              <a:t>day</a:t>
            </a:r>
            <a:endParaRPr b="0" sz="2400">
              <a:solidFill>
                <a:schemeClr val="dk1"/>
              </a:solidFill>
              <a:latin typeface="Calibri"/>
              <a:ea typeface="Calibri"/>
              <a:cs typeface="Calibri"/>
              <a:sym typeface="Calibri"/>
            </a:endParaRPr>
          </a:p>
        </p:txBody>
      </p:sp>
      <p:sp>
        <p:nvSpPr>
          <p:cNvPr id="334" name="Google Shape;334;p61"/>
          <p:cNvSpPr txBox="1"/>
          <p:nvPr/>
        </p:nvSpPr>
        <p:spPr>
          <a:xfrm>
            <a:off x="3946412" y="1720473"/>
            <a:ext cx="5541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FF0000"/>
                </a:solidFill>
                <a:latin typeface="Courier"/>
                <a:ea typeface="Courier"/>
                <a:cs typeface="Courier"/>
                <a:sym typeface="Courier"/>
              </a:rPr>
              <a:t>7</a:t>
            </a:r>
            <a:endParaRPr sz="2400">
              <a:solidFill>
                <a:srgbClr val="FF0000"/>
              </a:solidFill>
              <a:latin typeface="Courier"/>
              <a:ea typeface="Courier"/>
              <a:cs typeface="Courier"/>
              <a:sym typeface="Courier"/>
            </a:endParaRPr>
          </a:p>
        </p:txBody>
      </p:sp>
      <p:sp>
        <p:nvSpPr>
          <p:cNvPr id="335" name="Google Shape;335;p61"/>
          <p:cNvSpPr/>
          <p:nvPr/>
        </p:nvSpPr>
        <p:spPr>
          <a:xfrm>
            <a:off x="1967827" y="2894100"/>
            <a:ext cx="60657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ourier"/>
                <a:ea typeface="Courier"/>
                <a:cs typeface="Courier"/>
                <a:sym typeface="Courier"/>
              </a:rPr>
              <a:t>"Day " </a:t>
            </a:r>
            <a:r>
              <a:rPr lang="cs" sz="2400">
                <a:solidFill>
                  <a:schemeClr val="dk1"/>
                </a:solidFill>
                <a:latin typeface="Courier"/>
                <a:ea typeface="Courier"/>
                <a:cs typeface="Courier"/>
                <a:sym typeface="Courier"/>
              </a:rPr>
              <a:t>+ day + </a:t>
            </a:r>
            <a:r>
              <a:rPr lang="cs" sz="2400">
                <a:solidFill>
                  <a:srgbClr val="0000FF"/>
                </a:solidFill>
                <a:latin typeface="Courier"/>
                <a:ea typeface="Courier"/>
                <a:cs typeface="Courier"/>
                <a:sym typeface="Courier"/>
              </a:rPr>
              <a:t>" is weekend"</a:t>
            </a:r>
            <a:endParaRPr sz="2400">
              <a:solidFill>
                <a:schemeClr val="dk1"/>
              </a:solidFill>
              <a:latin typeface="Calibri"/>
              <a:ea typeface="Calibri"/>
              <a:cs typeface="Calibri"/>
              <a:sym typeface="Calibri"/>
            </a:endParaRPr>
          </a:p>
        </p:txBody>
      </p:sp>
      <p:sp>
        <p:nvSpPr>
          <p:cNvPr id="336" name="Google Shape;336;p61"/>
          <p:cNvSpPr txBox="1"/>
          <p:nvPr/>
        </p:nvSpPr>
        <p:spPr>
          <a:xfrm>
            <a:off x="2457972" y="2509025"/>
            <a:ext cx="9156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chemeClr val="dk1"/>
                </a:solidFill>
                <a:latin typeface="Calibri"/>
                <a:ea typeface="Calibri"/>
                <a:cs typeface="Calibri"/>
                <a:sym typeface="Calibri"/>
              </a:rPr>
              <a:t>String</a:t>
            </a:r>
            <a:endParaRPr sz="2400">
              <a:solidFill>
                <a:schemeClr val="dk1"/>
              </a:solidFill>
              <a:latin typeface="Calibri"/>
              <a:ea typeface="Calibri"/>
              <a:cs typeface="Calibri"/>
              <a:sym typeface="Calibri"/>
            </a:endParaRPr>
          </a:p>
        </p:txBody>
      </p:sp>
      <p:sp>
        <p:nvSpPr>
          <p:cNvPr id="337" name="Google Shape;337;p61"/>
          <p:cNvSpPr txBox="1"/>
          <p:nvPr/>
        </p:nvSpPr>
        <p:spPr>
          <a:xfrm>
            <a:off x="3799305" y="2521096"/>
            <a:ext cx="5202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chemeClr val="dk1"/>
                </a:solidFill>
                <a:latin typeface="Calibri"/>
                <a:ea typeface="Calibri"/>
                <a:cs typeface="Calibri"/>
                <a:sym typeface="Calibri"/>
              </a:rPr>
              <a:t>int</a:t>
            </a:r>
            <a:endParaRPr sz="2400">
              <a:solidFill>
                <a:schemeClr val="dk1"/>
              </a:solidFill>
              <a:latin typeface="Calibri"/>
              <a:ea typeface="Calibri"/>
              <a:cs typeface="Calibri"/>
              <a:sym typeface="Calibri"/>
            </a:endParaRPr>
          </a:p>
        </p:txBody>
      </p:sp>
      <p:sp>
        <p:nvSpPr>
          <p:cNvPr id="338" name="Google Shape;338;p61"/>
          <p:cNvSpPr txBox="1"/>
          <p:nvPr/>
        </p:nvSpPr>
        <p:spPr>
          <a:xfrm>
            <a:off x="5671380" y="2521100"/>
            <a:ext cx="9156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chemeClr val="dk1"/>
                </a:solidFill>
                <a:latin typeface="Calibri"/>
                <a:ea typeface="Calibri"/>
                <a:cs typeface="Calibri"/>
                <a:sym typeface="Calibri"/>
              </a:rPr>
              <a:t>String</a:t>
            </a:r>
            <a:endParaRPr sz="2400">
              <a:solidFill>
                <a:schemeClr val="dk1"/>
              </a:solidFill>
              <a:latin typeface="Calibri"/>
              <a:ea typeface="Calibri"/>
              <a:cs typeface="Calibri"/>
              <a:sym typeface="Calibri"/>
            </a:endParaRPr>
          </a:p>
        </p:txBody>
      </p:sp>
      <p:sp>
        <p:nvSpPr>
          <p:cNvPr id="339" name="Google Shape;339;p61"/>
          <p:cNvSpPr/>
          <p:nvPr/>
        </p:nvSpPr>
        <p:spPr>
          <a:xfrm>
            <a:off x="2570851" y="3663800"/>
            <a:ext cx="51363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ourier"/>
                <a:ea typeface="Courier"/>
                <a:cs typeface="Courier"/>
                <a:sym typeface="Courier"/>
              </a:rPr>
              <a:t>"Day 7” </a:t>
            </a:r>
            <a:r>
              <a:rPr lang="cs" sz="2400">
                <a:solidFill>
                  <a:srgbClr val="000000"/>
                </a:solidFill>
                <a:latin typeface="Courier"/>
                <a:ea typeface="Courier"/>
                <a:cs typeface="Courier"/>
                <a:sym typeface="Courier"/>
              </a:rPr>
              <a:t>+</a:t>
            </a:r>
            <a:r>
              <a:rPr lang="cs" sz="2400">
                <a:solidFill>
                  <a:srgbClr val="0000FF"/>
                </a:solidFill>
                <a:latin typeface="Courier"/>
                <a:ea typeface="Courier"/>
                <a:cs typeface="Courier"/>
                <a:sym typeface="Courier"/>
              </a:rPr>
              <a:t> </a:t>
            </a:r>
            <a:r>
              <a:rPr lang="cs" sz="2400">
                <a:solidFill>
                  <a:schemeClr val="hlink"/>
                </a:solidFill>
                <a:latin typeface="Courier"/>
                <a:ea typeface="Courier"/>
                <a:cs typeface="Courier"/>
                <a:sym typeface="Courier"/>
              </a:rPr>
              <a:t>"</a:t>
            </a:r>
            <a:r>
              <a:rPr lang="cs" sz="2400">
                <a:solidFill>
                  <a:srgbClr val="0000FF"/>
                </a:solidFill>
                <a:latin typeface="Courier"/>
                <a:ea typeface="Courier"/>
                <a:cs typeface="Courier"/>
                <a:sym typeface="Courier"/>
              </a:rPr>
              <a:t> is weekend</a:t>
            </a:r>
            <a:r>
              <a:rPr lang="cs" sz="2400">
                <a:solidFill>
                  <a:schemeClr val="hlink"/>
                </a:solidFill>
                <a:latin typeface="Courier"/>
                <a:ea typeface="Courier"/>
                <a:cs typeface="Courier"/>
                <a:sym typeface="Courier"/>
              </a:rPr>
              <a:t>"</a:t>
            </a:r>
            <a:endParaRPr sz="2400">
              <a:solidFill>
                <a:schemeClr val="dk1"/>
              </a:solidFill>
              <a:latin typeface="Calibri"/>
              <a:ea typeface="Calibri"/>
              <a:cs typeface="Calibri"/>
              <a:sym typeface="Calibri"/>
            </a:endParaRPr>
          </a:p>
        </p:txBody>
      </p:sp>
      <p:sp>
        <p:nvSpPr>
          <p:cNvPr id="340" name="Google Shape;340;p61"/>
          <p:cNvSpPr/>
          <p:nvPr/>
        </p:nvSpPr>
        <p:spPr>
          <a:xfrm>
            <a:off x="2937350" y="4471200"/>
            <a:ext cx="4198200" cy="3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cs" sz="2400">
                <a:solidFill>
                  <a:srgbClr val="0000FF"/>
                </a:solidFill>
                <a:latin typeface="Courier"/>
                <a:ea typeface="Courier"/>
                <a:cs typeface="Courier"/>
                <a:sym typeface="Courier"/>
              </a:rPr>
              <a:t>"Day 7 is weekend"</a:t>
            </a:r>
            <a:endParaRPr sz="2400">
              <a:solidFill>
                <a:schemeClr val="dk1"/>
              </a:solidFill>
              <a:latin typeface="Calibri"/>
              <a:ea typeface="Calibri"/>
              <a:cs typeface="Calibri"/>
              <a:sym typeface="Calibri"/>
            </a:endParaRPr>
          </a:p>
        </p:txBody>
      </p:sp>
      <p:cxnSp>
        <p:nvCxnSpPr>
          <p:cNvPr id="341" name="Google Shape;341;p61"/>
          <p:cNvCxnSpPr/>
          <p:nvPr/>
        </p:nvCxnSpPr>
        <p:spPr>
          <a:xfrm>
            <a:off x="3073263" y="3299236"/>
            <a:ext cx="300300" cy="338100"/>
          </a:xfrm>
          <a:prstGeom prst="straightConnector1">
            <a:avLst/>
          </a:prstGeom>
          <a:noFill/>
          <a:ln cap="flat" cmpd="sng" w="25400">
            <a:solidFill>
              <a:srgbClr val="000000"/>
            </a:solidFill>
            <a:prstDash val="solid"/>
            <a:round/>
            <a:headEnd len="sm" w="sm" type="none"/>
            <a:tailEnd len="med" w="med" type="stealth"/>
          </a:ln>
        </p:spPr>
      </p:cxnSp>
      <p:cxnSp>
        <p:nvCxnSpPr>
          <p:cNvPr id="342" name="Google Shape;342;p61"/>
          <p:cNvCxnSpPr/>
          <p:nvPr/>
        </p:nvCxnSpPr>
        <p:spPr>
          <a:xfrm flipH="1">
            <a:off x="3657492" y="3390700"/>
            <a:ext cx="288900" cy="275100"/>
          </a:xfrm>
          <a:prstGeom prst="straightConnector1">
            <a:avLst/>
          </a:prstGeom>
          <a:noFill/>
          <a:ln cap="flat" cmpd="sng" w="25400">
            <a:solidFill>
              <a:srgbClr val="000000"/>
            </a:solidFill>
            <a:prstDash val="solid"/>
            <a:round/>
            <a:headEnd len="sm" w="sm" type="none"/>
            <a:tailEnd len="med" w="med" type="stealth"/>
          </a:ln>
        </p:spPr>
      </p:cxnSp>
      <p:cxnSp>
        <p:nvCxnSpPr>
          <p:cNvPr id="343" name="Google Shape;343;p61"/>
          <p:cNvCxnSpPr/>
          <p:nvPr/>
        </p:nvCxnSpPr>
        <p:spPr>
          <a:xfrm>
            <a:off x="3750070" y="4189189"/>
            <a:ext cx="300300" cy="338100"/>
          </a:xfrm>
          <a:prstGeom prst="straightConnector1">
            <a:avLst/>
          </a:prstGeom>
          <a:noFill/>
          <a:ln cap="flat" cmpd="sng" w="25400">
            <a:solidFill>
              <a:srgbClr val="000000"/>
            </a:solidFill>
            <a:prstDash val="solid"/>
            <a:round/>
            <a:headEnd len="sm" w="sm" type="none"/>
            <a:tailEnd len="med" w="med" type="stealth"/>
          </a:ln>
        </p:spPr>
      </p:cxnSp>
      <p:cxnSp>
        <p:nvCxnSpPr>
          <p:cNvPr id="344" name="Google Shape;344;p61"/>
          <p:cNvCxnSpPr/>
          <p:nvPr/>
        </p:nvCxnSpPr>
        <p:spPr>
          <a:xfrm flipH="1">
            <a:off x="4319500" y="4220704"/>
            <a:ext cx="288900" cy="275100"/>
          </a:xfrm>
          <a:prstGeom prst="straightConnector1">
            <a:avLst/>
          </a:prstGeom>
          <a:noFill/>
          <a:ln cap="flat" cmpd="sng" w="25400">
            <a:solidFill>
              <a:srgbClr val="000000"/>
            </a:solidFill>
            <a:prstDash val="solid"/>
            <a:round/>
            <a:headEnd len="sm" w="sm" type="none"/>
            <a:tailEnd len="med" w="med" type="stealth"/>
          </a:ln>
        </p:spPr>
      </p:cxnSp>
      <p:cxnSp>
        <p:nvCxnSpPr>
          <p:cNvPr id="345" name="Google Shape;345;p61"/>
          <p:cNvCxnSpPr/>
          <p:nvPr/>
        </p:nvCxnSpPr>
        <p:spPr>
          <a:xfrm>
            <a:off x="996845" y="2334929"/>
            <a:ext cx="7251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62"/>
          <p:cNvSpPr txBox="1"/>
          <p:nvPr>
            <p:ph idx="1" type="body"/>
          </p:nvPr>
        </p:nvSpPr>
        <p:spPr>
          <a:xfrm>
            <a:off x="342900" y="1314425"/>
            <a:ext cx="8229600" cy="33945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cs" sz="3600">
                <a:latin typeface="Indie Flower"/>
                <a:ea typeface="Indie Flower"/>
                <a:cs typeface="Indie Flower"/>
                <a:sym typeface="Indie Flower"/>
              </a:rPr>
              <a:t>W</a:t>
            </a:r>
            <a:r>
              <a:rPr lang="cs" sz="3600">
                <a:latin typeface="Indie Flower"/>
                <a:ea typeface="Indie Flower"/>
                <a:cs typeface="Indie Flower"/>
                <a:sym typeface="Indie Flower"/>
              </a:rPr>
              <a:t>hat will be the value of the number variable?</a:t>
            </a:r>
            <a:endParaRPr sz="3600">
              <a:latin typeface="Indie Flower"/>
              <a:ea typeface="Indie Flower"/>
              <a:cs typeface="Indie Flower"/>
              <a:sym typeface="Indie Flower"/>
            </a:endParaRPr>
          </a:p>
          <a:p>
            <a:pPr indent="0" lvl="0" marL="0" rtl="0" algn="ctr">
              <a:spcBef>
                <a:spcPts val="360"/>
              </a:spcBef>
              <a:spcAft>
                <a:spcPts val="0"/>
              </a:spcAft>
              <a:buNone/>
            </a:pPr>
            <a:r>
              <a:t/>
            </a:r>
            <a:endParaRPr sz="3600">
              <a:latin typeface="Indie Flower"/>
              <a:ea typeface="Indie Flower"/>
              <a:cs typeface="Indie Flower"/>
              <a:sym typeface="Indie Flower"/>
            </a:endParaRPr>
          </a:p>
          <a:p>
            <a:pPr indent="0" lvl="0" marL="0" rtl="0" algn="ctr">
              <a:spcBef>
                <a:spcPts val="360"/>
              </a:spcBef>
              <a:spcAft>
                <a:spcPts val="0"/>
              </a:spcAft>
              <a:buNone/>
            </a:pPr>
            <a:r>
              <a:rPr b="1" lang="cs" sz="3600">
                <a:solidFill>
                  <a:srgbClr val="660066"/>
                </a:solidFill>
                <a:latin typeface="Consolas"/>
                <a:ea typeface="Consolas"/>
                <a:cs typeface="Consolas"/>
                <a:sym typeface="Consolas"/>
              </a:rPr>
              <a:t>int</a:t>
            </a:r>
            <a:r>
              <a:rPr lang="cs" sz="3600">
                <a:latin typeface="Consolas"/>
                <a:ea typeface="Consolas"/>
                <a:cs typeface="Consolas"/>
                <a:sym typeface="Consolas"/>
              </a:rPr>
              <a:t> number = 1 + 2 / 10 * 10</a:t>
            </a:r>
            <a:endParaRPr sz="3600">
              <a:latin typeface="Consolas"/>
              <a:ea typeface="Consolas"/>
              <a:cs typeface="Consolas"/>
              <a:sym typeface="Consolas"/>
            </a:endParaRPr>
          </a:p>
        </p:txBody>
      </p:sp>
      <p:sp>
        <p:nvSpPr>
          <p:cNvPr id="351" name="Google Shape;351;p62"/>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Priority of Operations</a:t>
            </a:r>
            <a:endParaRPr i="0" sz="4800" u="none" cap="none" strike="noStrike">
              <a:latin typeface="Indie Flower"/>
              <a:ea typeface="Indie Flower"/>
              <a:cs typeface="Indie Flower"/>
              <a:sym typeface="Indie Flow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63"/>
          <p:cNvSpPr txBox="1"/>
          <p:nvPr>
            <p:ph idx="1" type="body"/>
          </p:nvPr>
        </p:nvSpPr>
        <p:spPr>
          <a:xfrm>
            <a:off x="342900" y="1314425"/>
            <a:ext cx="8229600" cy="3394500"/>
          </a:xfrm>
          <a:prstGeom prst="rect">
            <a:avLst/>
          </a:prstGeom>
        </p:spPr>
        <p:txBody>
          <a:bodyPr anchorCtr="0" anchor="t" bIns="45700" lIns="91425" spcFirstLastPara="1" rIns="91425" wrap="square" tIns="45700">
            <a:noAutofit/>
          </a:bodyPr>
          <a:lstStyle/>
          <a:p>
            <a:pPr indent="0" lvl="0" marL="0" rtl="0" algn="ctr">
              <a:spcBef>
                <a:spcPts val="360"/>
              </a:spcBef>
              <a:spcAft>
                <a:spcPts val="0"/>
              </a:spcAft>
              <a:buNone/>
            </a:pPr>
            <a:r>
              <a:rPr lang="cs" sz="3600">
                <a:latin typeface="Indie Flower"/>
                <a:ea typeface="Indie Flower"/>
                <a:cs typeface="Indie Flower"/>
                <a:sym typeface="Indie Flower"/>
              </a:rPr>
              <a:t>What will be the value of the number variable?</a:t>
            </a:r>
            <a:endParaRPr sz="3600">
              <a:latin typeface="Indie Flower"/>
              <a:ea typeface="Indie Flower"/>
              <a:cs typeface="Indie Flower"/>
              <a:sym typeface="Indie Flower"/>
            </a:endParaRPr>
          </a:p>
          <a:p>
            <a:pPr indent="0" lvl="0" marL="0" rtl="0" algn="ctr">
              <a:spcBef>
                <a:spcPts val="360"/>
              </a:spcBef>
              <a:spcAft>
                <a:spcPts val="0"/>
              </a:spcAft>
              <a:buNone/>
            </a:pPr>
            <a:r>
              <a:t/>
            </a:r>
            <a:endParaRPr sz="3600">
              <a:latin typeface="Indie Flower"/>
              <a:ea typeface="Indie Flower"/>
              <a:cs typeface="Indie Flower"/>
              <a:sym typeface="Indie Flower"/>
            </a:endParaRPr>
          </a:p>
          <a:p>
            <a:pPr indent="0" lvl="0" marL="0" rtl="0" algn="ctr">
              <a:spcBef>
                <a:spcPts val="360"/>
              </a:spcBef>
              <a:spcAft>
                <a:spcPts val="0"/>
              </a:spcAft>
              <a:buNone/>
            </a:pPr>
            <a:r>
              <a:rPr b="1" lang="cs" sz="3600">
                <a:solidFill>
                  <a:srgbClr val="660066"/>
                </a:solidFill>
                <a:latin typeface="Consolas"/>
                <a:ea typeface="Consolas"/>
                <a:cs typeface="Consolas"/>
                <a:sym typeface="Consolas"/>
              </a:rPr>
              <a:t>int</a:t>
            </a:r>
            <a:r>
              <a:rPr lang="cs" sz="3600">
                <a:latin typeface="Consolas"/>
                <a:ea typeface="Consolas"/>
                <a:cs typeface="Consolas"/>
                <a:sym typeface="Consolas"/>
              </a:rPr>
              <a:t> number = (1 + 2) / 10 * 10</a:t>
            </a:r>
            <a:endParaRPr sz="3600">
              <a:latin typeface="Consolas"/>
              <a:ea typeface="Consolas"/>
              <a:cs typeface="Consolas"/>
              <a:sym typeface="Consolas"/>
            </a:endParaRPr>
          </a:p>
        </p:txBody>
      </p:sp>
      <p:sp>
        <p:nvSpPr>
          <p:cNvPr id="357" name="Google Shape;357;p63"/>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Priority of Operations</a:t>
            </a:r>
            <a:endParaRPr i="0" sz="4800" u="none" cap="none" strike="noStrike">
              <a:latin typeface="Indie Flower"/>
              <a:ea typeface="Indie Flower"/>
              <a:cs typeface="Indie Flower"/>
              <a:sym typeface="Indie Flow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64"/>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363" name="Google Shape;363;p64"/>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4"/>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4"/>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4"/>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Logical Operators</a:t>
            </a:r>
            <a:endParaRPr sz="3000">
              <a:latin typeface="Indie Flower"/>
              <a:ea typeface="Indie Flower"/>
              <a:cs typeface="Indie Flower"/>
              <a:sym typeface="Indie Flower"/>
            </a:endParaRPr>
          </a:p>
        </p:txBody>
      </p:sp>
      <p:sp>
        <p:nvSpPr>
          <p:cNvPr id="367" name="Google Shape;367;p64"/>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Lifetime of a variable </a:t>
            </a:r>
            <a:endParaRPr sz="3000">
              <a:latin typeface="Indie Flower"/>
              <a:ea typeface="Indie Flower"/>
              <a:cs typeface="Indie Flower"/>
              <a:sym typeface="Indie Flower"/>
            </a:endParaRPr>
          </a:p>
        </p:txBody>
      </p:sp>
      <p:sp>
        <p:nvSpPr>
          <p:cNvPr id="368" name="Google Shape;368;p64"/>
          <p:cNvSpPr txBox="1"/>
          <p:nvPr/>
        </p:nvSpPr>
        <p:spPr>
          <a:xfrm>
            <a:off x="2471000" y="3959925"/>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Random Numbers</a:t>
            </a:r>
            <a:endParaRPr sz="3000">
              <a:latin typeface="Indie Flower"/>
              <a:ea typeface="Indie Flower"/>
              <a:cs typeface="Indie Flower"/>
              <a:sym typeface="Indie Flower"/>
            </a:endParaRPr>
          </a:p>
        </p:txBody>
      </p:sp>
      <p:sp>
        <p:nvSpPr>
          <p:cNvPr id="369" name="Google Shape;369;p64"/>
          <p:cNvSpPr/>
          <p:nvPr/>
        </p:nvSpPr>
        <p:spPr>
          <a:xfrm>
            <a:off x="1663400" y="40150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4"/>
          <p:cNvSpPr txBox="1"/>
          <p:nvPr/>
        </p:nvSpPr>
        <p:spPr>
          <a:xfrm>
            <a:off x="2471000" y="2993475"/>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Constants</a:t>
            </a:r>
            <a:endParaRPr sz="3000">
              <a:latin typeface="Indie Flower"/>
              <a:ea typeface="Indie Flower"/>
              <a:cs typeface="Indie Flower"/>
              <a:sym typeface="Indie Flow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5"/>
          <p:cNvSpPr/>
          <p:nvPr/>
        </p:nvSpPr>
        <p:spPr>
          <a:xfrm>
            <a:off x="-152280" y="0"/>
            <a:ext cx="9677100" cy="51432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5"/>
          <p:cNvSpPr/>
          <p:nvPr/>
        </p:nvSpPr>
        <p:spPr>
          <a:xfrm>
            <a:off x="457475" y="1186300"/>
            <a:ext cx="8036700" cy="2666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cs" sz="9600">
                <a:solidFill>
                  <a:srgbClr val="FFFFFF"/>
                </a:solidFill>
                <a:latin typeface="Indie Flower"/>
                <a:ea typeface="Indie Flower"/>
                <a:cs typeface="Indie Flower"/>
                <a:sym typeface="Indie Flower"/>
              </a:rPr>
              <a:t>PROGRAMMING </a:t>
            </a:r>
            <a:endParaRPr b="1" sz="9600">
              <a:solidFill>
                <a:srgbClr val="FFFFFF"/>
              </a:solidFill>
              <a:latin typeface="Indie Flower"/>
              <a:ea typeface="Indie Flower"/>
              <a:cs typeface="Indie Flower"/>
              <a:sym typeface="Indie Flower"/>
            </a:endParaRPr>
          </a:p>
          <a:p>
            <a:pPr indent="0" lvl="0" marL="0" marR="0" rtl="0" algn="ctr">
              <a:lnSpc>
                <a:spcPct val="100000"/>
              </a:lnSpc>
              <a:spcBef>
                <a:spcPts val="0"/>
              </a:spcBef>
              <a:spcAft>
                <a:spcPts val="0"/>
              </a:spcAft>
              <a:buNone/>
            </a:pPr>
            <a:r>
              <a:rPr b="1" lang="cs" sz="9600">
                <a:solidFill>
                  <a:srgbClr val="FFFFFF"/>
                </a:solidFill>
                <a:latin typeface="Indie Flower"/>
                <a:ea typeface="Indie Flower"/>
                <a:cs typeface="Indie Flower"/>
                <a:sym typeface="Indie Flower"/>
              </a:rPr>
              <a:t>TIME</a:t>
            </a:r>
            <a:endParaRPr b="1" sz="9600">
              <a:solidFill>
                <a:srgbClr val="FFFFFF"/>
              </a:solidFill>
              <a:latin typeface="Indie Flower"/>
              <a:ea typeface="Indie Flower"/>
              <a:cs typeface="Indie Flower"/>
              <a:sym typeface="Indie Flow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Google Shape;382;p66"/>
          <p:cNvPicPr preferRelativeResize="0"/>
          <p:nvPr/>
        </p:nvPicPr>
        <p:blipFill>
          <a:blip r:embed="rId3">
            <a:alphaModFix/>
          </a:blip>
          <a:stretch>
            <a:fillRect/>
          </a:stretch>
        </p:blipFill>
        <p:spPr>
          <a:xfrm>
            <a:off x="613750" y="1175675"/>
            <a:ext cx="8203699" cy="3404075"/>
          </a:xfrm>
          <a:prstGeom prst="rect">
            <a:avLst/>
          </a:prstGeom>
          <a:noFill/>
          <a:ln>
            <a:noFill/>
          </a:ln>
        </p:spPr>
      </p:pic>
      <p:sp>
        <p:nvSpPr>
          <p:cNvPr id="383" name="Google Shape;383;p66"/>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Should I go to school today?</a:t>
            </a:r>
            <a:endParaRPr i="0" sz="4800" u="none" cap="none" strike="noStrike">
              <a:latin typeface="Indie Flower"/>
              <a:ea typeface="Indie Flower"/>
              <a:cs typeface="Indie Flower"/>
              <a:sym typeface="Indie Flow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Google Shape;388;p67"/>
          <p:cNvPicPr preferRelativeResize="0"/>
          <p:nvPr/>
        </p:nvPicPr>
        <p:blipFill rotWithShape="1">
          <a:blip r:embed="rId3">
            <a:alphaModFix/>
          </a:blip>
          <a:srcRect b="36636" l="1980" r="2325" t="0"/>
          <a:stretch/>
        </p:blipFill>
        <p:spPr>
          <a:xfrm>
            <a:off x="165900" y="1267825"/>
            <a:ext cx="8977798" cy="2423399"/>
          </a:xfrm>
          <a:prstGeom prst="rect">
            <a:avLst/>
          </a:prstGeom>
          <a:noFill/>
          <a:ln>
            <a:noFill/>
          </a:ln>
        </p:spPr>
      </p:pic>
      <p:sp>
        <p:nvSpPr>
          <p:cNvPr id="389" name="Google Shape;389;p67"/>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Logical Operators</a:t>
            </a:r>
            <a:endParaRPr i="0" sz="4800" u="none" cap="none" strike="noStrike">
              <a:latin typeface="Indie Flower"/>
              <a:ea typeface="Indie Flower"/>
              <a:cs typeface="Indie Flower"/>
              <a:sym typeface="Indie Flow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pic>
        <p:nvPicPr>
          <p:cNvPr id="394" name="Google Shape;394;p68"/>
          <p:cNvPicPr preferRelativeResize="0"/>
          <p:nvPr/>
        </p:nvPicPr>
        <p:blipFill>
          <a:blip r:embed="rId3">
            <a:alphaModFix/>
          </a:blip>
          <a:stretch>
            <a:fillRect/>
          </a:stretch>
        </p:blipFill>
        <p:spPr>
          <a:xfrm>
            <a:off x="2203675" y="0"/>
            <a:ext cx="444585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9"/>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400" name="Google Shape;400;p69"/>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9"/>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9"/>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9"/>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Logical Operators</a:t>
            </a:r>
            <a:endParaRPr sz="3000">
              <a:latin typeface="Indie Flower"/>
              <a:ea typeface="Indie Flower"/>
              <a:cs typeface="Indie Flower"/>
              <a:sym typeface="Indie Flower"/>
            </a:endParaRPr>
          </a:p>
        </p:txBody>
      </p:sp>
      <p:sp>
        <p:nvSpPr>
          <p:cNvPr id="404" name="Google Shape;404;p69"/>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Lifetime of a variable </a:t>
            </a:r>
            <a:endParaRPr sz="3000">
              <a:latin typeface="Indie Flower"/>
              <a:ea typeface="Indie Flower"/>
              <a:cs typeface="Indie Flower"/>
              <a:sym typeface="Indie Flower"/>
            </a:endParaRPr>
          </a:p>
        </p:txBody>
      </p:sp>
      <p:sp>
        <p:nvSpPr>
          <p:cNvPr id="405" name="Google Shape;405;p69"/>
          <p:cNvSpPr txBox="1"/>
          <p:nvPr/>
        </p:nvSpPr>
        <p:spPr>
          <a:xfrm>
            <a:off x="2431875" y="29412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Random Numbers</a:t>
            </a:r>
            <a:endParaRPr sz="3000">
              <a:latin typeface="Indie Flower"/>
              <a:ea typeface="Indie Flower"/>
              <a:cs typeface="Indie Flower"/>
              <a:sym typeface="Indie Flower"/>
            </a:endParaRPr>
          </a:p>
        </p:txBody>
      </p:sp>
      <p:sp>
        <p:nvSpPr>
          <p:cNvPr id="406" name="Google Shape;406;p69"/>
          <p:cNvSpPr/>
          <p:nvPr/>
        </p:nvSpPr>
        <p:spPr>
          <a:xfrm>
            <a:off x="1663400" y="40150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9"/>
          <p:cNvSpPr txBox="1"/>
          <p:nvPr/>
        </p:nvSpPr>
        <p:spPr>
          <a:xfrm>
            <a:off x="2431875" y="3949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Constants</a:t>
            </a:r>
            <a:endParaRPr sz="3000">
              <a:latin typeface="Indie Flower"/>
              <a:ea typeface="Indie Flower"/>
              <a:cs typeface="Indie Flower"/>
              <a:sym typeface="Indie Flower"/>
            </a:endParaRPr>
          </a:p>
        </p:txBody>
      </p:sp>
      <p:pic>
        <p:nvPicPr>
          <p:cNvPr id="408" name="Google Shape;408;p69"/>
          <p:cNvPicPr preferRelativeResize="0"/>
          <p:nvPr/>
        </p:nvPicPr>
        <p:blipFill>
          <a:blip r:embed="rId3">
            <a:alphaModFix/>
          </a:blip>
          <a:stretch>
            <a:fillRect/>
          </a:stretch>
        </p:blipFill>
        <p:spPr>
          <a:xfrm>
            <a:off x="1702523" y="747438"/>
            <a:ext cx="924375" cy="774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52"/>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0"/>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Lifetime of a variable</a:t>
            </a:r>
            <a:endParaRPr i="0" sz="4800" u="none" cap="none" strike="noStrike">
              <a:latin typeface="Indie Flower"/>
              <a:ea typeface="Indie Flower"/>
              <a:cs typeface="Indie Flower"/>
              <a:sym typeface="Indie Flower"/>
            </a:endParaRPr>
          </a:p>
        </p:txBody>
      </p:sp>
      <p:sp>
        <p:nvSpPr>
          <p:cNvPr id="414" name="Google Shape;414;p70"/>
          <p:cNvSpPr txBox="1"/>
          <p:nvPr/>
        </p:nvSpPr>
        <p:spPr>
          <a:xfrm>
            <a:off x="522500" y="78377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600">
                <a:latin typeface="Indie Flower"/>
                <a:ea typeface="Indie Flower"/>
                <a:cs typeface="Indie Flower"/>
                <a:sym typeface="Indie Flower"/>
              </a:rPr>
              <a:t>What do you think this does?</a:t>
            </a:r>
            <a:endParaRPr sz="3600">
              <a:latin typeface="Indie Flower"/>
              <a:ea typeface="Indie Flower"/>
              <a:cs typeface="Indie Flower"/>
              <a:sym typeface="Indie Flower"/>
            </a:endParaRPr>
          </a:p>
        </p:txBody>
      </p:sp>
      <p:pic>
        <p:nvPicPr>
          <p:cNvPr id="415" name="Google Shape;415;p70"/>
          <p:cNvPicPr preferRelativeResize="0"/>
          <p:nvPr/>
        </p:nvPicPr>
        <p:blipFill>
          <a:blip r:embed="rId3">
            <a:alphaModFix/>
          </a:blip>
          <a:stretch>
            <a:fillRect/>
          </a:stretch>
        </p:blipFill>
        <p:spPr>
          <a:xfrm>
            <a:off x="304800" y="1716475"/>
            <a:ext cx="5133975" cy="2257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71"/>
          <p:cNvPicPr preferRelativeResize="0"/>
          <p:nvPr/>
        </p:nvPicPr>
        <p:blipFill>
          <a:blip r:embed="rId3">
            <a:alphaModFix/>
          </a:blip>
          <a:stretch>
            <a:fillRect/>
          </a:stretch>
        </p:blipFill>
        <p:spPr>
          <a:xfrm>
            <a:off x="319675" y="1746550"/>
            <a:ext cx="5133975" cy="2257425"/>
          </a:xfrm>
          <a:prstGeom prst="rect">
            <a:avLst/>
          </a:prstGeom>
          <a:noFill/>
          <a:ln>
            <a:noFill/>
          </a:ln>
        </p:spPr>
      </p:pic>
      <p:sp>
        <p:nvSpPr>
          <p:cNvPr id="421" name="Google Shape;421;p71"/>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Lifetime of a variable</a:t>
            </a:r>
            <a:endParaRPr i="0" sz="4800" u="none" cap="none" strike="noStrike">
              <a:latin typeface="Indie Flower"/>
              <a:ea typeface="Indie Flower"/>
              <a:cs typeface="Indie Flower"/>
              <a:sym typeface="Indie Flower"/>
            </a:endParaRPr>
          </a:p>
        </p:txBody>
      </p:sp>
      <p:sp>
        <p:nvSpPr>
          <p:cNvPr id="422" name="Google Shape;422;p71"/>
          <p:cNvSpPr/>
          <p:nvPr/>
        </p:nvSpPr>
        <p:spPr>
          <a:xfrm>
            <a:off x="625975" y="2056225"/>
            <a:ext cx="2237100" cy="417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1"/>
          <p:cNvSpPr/>
          <p:nvPr/>
        </p:nvSpPr>
        <p:spPr>
          <a:xfrm>
            <a:off x="1329375" y="2656013"/>
            <a:ext cx="2237100" cy="417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71"/>
          <p:cNvPicPr preferRelativeResize="0"/>
          <p:nvPr/>
        </p:nvPicPr>
        <p:blipFill>
          <a:blip r:embed="rId4">
            <a:alphaModFix/>
          </a:blip>
          <a:stretch>
            <a:fillRect/>
          </a:stretch>
        </p:blipFill>
        <p:spPr>
          <a:xfrm>
            <a:off x="4199125" y="4202500"/>
            <a:ext cx="4314825" cy="352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2"/>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Lifetime of a variable</a:t>
            </a:r>
            <a:endParaRPr i="0" sz="4800" u="none" cap="none" strike="noStrike">
              <a:latin typeface="Indie Flower"/>
              <a:ea typeface="Indie Flower"/>
              <a:cs typeface="Indie Flower"/>
              <a:sym typeface="Indie Flower"/>
            </a:endParaRPr>
          </a:p>
        </p:txBody>
      </p:sp>
      <p:sp>
        <p:nvSpPr>
          <p:cNvPr id="430" name="Google Shape;430;p72"/>
          <p:cNvSpPr txBox="1"/>
          <p:nvPr/>
        </p:nvSpPr>
        <p:spPr>
          <a:xfrm>
            <a:off x="522500" y="78377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600">
                <a:latin typeface="Indie Flower"/>
                <a:ea typeface="Indie Flower"/>
                <a:cs typeface="Indie Flower"/>
                <a:sym typeface="Indie Flower"/>
              </a:rPr>
              <a:t>Is this OK</a:t>
            </a:r>
            <a:r>
              <a:rPr lang="cs" sz="3600">
                <a:latin typeface="Indie Flower"/>
                <a:ea typeface="Indie Flower"/>
                <a:cs typeface="Indie Flower"/>
                <a:sym typeface="Indie Flower"/>
              </a:rPr>
              <a:t>?</a:t>
            </a:r>
            <a:endParaRPr sz="3600">
              <a:latin typeface="Indie Flower"/>
              <a:ea typeface="Indie Flower"/>
              <a:cs typeface="Indie Flower"/>
              <a:sym typeface="Indie Flower"/>
            </a:endParaRPr>
          </a:p>
        </p:txBody>
      </p:sp>
      <p:pic>
        <p:nvPicPr>
          <p:cNvPr id="431" name="Google Shape;431;p72"/>
          <p:cNvPicPr preferRelativeResize="0"/>
          <p:nvPr/>
        </p:nvPicPr>
        <p:blipFill>
          <a:blip r:embed="rId3">
            <a:alphaModFix/>
          </a:blip>
          <a:stretch>
            <a:fillRect/>
          </a:stretch>
        </p:blipFill>
        <p:spPr>
          <a:xfrm>
            <a:off x="446300" y="1882638"/>
            <a:ext cx="5133975" cy="2314575"/>
          </a:xfrm>
          <a:prstGeom prst="rect">
            <a:avLst/>
          </a:prstGeom>
          <a:noFill/>
          <a:ln>
            <a:noFill/>
          </a:ln>
        </p:spPr>
      </p:pic>
      <p:sp>
        <p:nvSpPr>
          <p:cNvPr id="432" name="Google Shape;432;p72"/>
          <p:cNvSpPr/>
          <p:nvPr/>
        </p:nvSpPr>
        <p:spPr>
          <a:xfrm>
            <a:off x="1377000" y="2808500"/>
            <a:ext cx="2237100" cy="417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73"/>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Lifetime of a variable</a:t>
            </a:r>
            <a:endParaRPr i="0" sz="4800" u="none" cap="none" strike="noStrike">
              <a:latin typeface="Indie Flower"/>
              <a:ea typeface="Indie Flower"/>
              <a:cs typeface="Indie Flower"/>
              <a:sym typeface="Indie Flower"/>
            </a:endParaRPr>
          </a:p>
        </p:txBody>
      </p:sp>
      <p:sp>
        <p:nvSpPr>
          <p:cNvPr id="438" name="Google Shape;438;p73"/>
          <p:cNvSpPr txBox="1"/>
          <p:nvPr/>
        </p:nvSpPr>
        <p:spPr>
          <a:xfrm>
            <a:off x="522500" y="78377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600">
                <a:latin typeface="Indie Flower"/>
                <a:ea typeface="Indie Flower"/>
                <a:cs typeface="Indie Flower"/>
                <a:sym typeface="Indie Flower"/>
              </a:rPr>
              <a:t>And What about this</a:t>
            </a:r>
            <a:r>
              <a:rPr lang="cs" sz="3600">
                <a:latin typeface="Indie Flower"/>
                <a:ea typeface="Indie Flower"/>
                <a:cs typeface="Indie Flower"/>
                <a:sym typeface="Indie Flower"/>
              </a:rPr>
              <a:t>?</a:t>
            </a:r>
            <a:endParaRPr sz="3600">
              <a:latin typeface="Indie Flower"/>
              <a:ea typeface="Indie Flower"/>
              <a:cs typeface="Indie Flower"/>
              <a:sym typeface="Indie Flower"/>
            </a:endParaRPr>
          </a:p>
        </p:txBody>
      </p:sp>
      <p:pic>
        <p:nvPicPr>
          <p:cNvPr id="439" name="Google Shape;439;p73"/>
          <p:cNvPicPr preferRelativeResize="0"/>
          <p:nvPr/>
        </p:nvPicPr>
        <p:blipFill>
          <a:blip r:embed="rId3">
            <a:alphaModFix/>
          </a:blip>
          <a:stretch>
            <a:fillRect/>
          </a:stretch>
        </p:blipFill>
        <p:spPr>
          <a:xfrm>
            <a:off x="647650" y="1945075"/>
            <a:ext cx="5133975" cy="2314575"/>
          </a:xfrm>
          <a:prstGeom prst="rect">
            <a:avLst/>
          </a:prstGeom>
          <a:noFill/>
          <a:ln>
            <a:noFill/>
          </a:ln>
        </p:spPr>
      </p:pic>
      <p:sp>
        <p:nvSpPr>
          <p:cNvPr id="440" name="Google Shape;440;p73"/>
          <p:cNvSpPr/>
          <p:nvPr/>
        </p:nvSpPr>
        <p:spPr>
          <a:xfrm>
            <a:off x="947050" y="3441025"/>
            <a:ext cx="2291400" cy="559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74"/>
          <p:cNvPicPr preferRelativeResize="0"/>
          <p:nvPr/>
        </p:nvPicPr>
        <p:blipFill>
          <a:blip r:embed="rId3">
            <a:alphaModFix/>
          </a:blip>
          <a:stretch>
            <a:fillRect/>
          </a:stretch>
        </p:blipFill>
        <p:spPr>
          <a:xfrm>
            <a:off x="231050" y="1954550"/>
            <a:ext cx="5133975" cy="2314575"/>
          </a:xfrm>
          <a:prstGeom prst="rect">
            <a:avLst/>
          </a:prstGeom>
          <a:noFill/>
          <a:ln>
            <a:noFill/>
          </a:ln>
        </p:spPr>
      </p:pic>
      <p:sp>
        <p:nvSpPr>
          <p:cNvPr id="446" name="Google Shape;446;p74"/>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Lifetime of a variable</a:t>
            </a:r>
            <a:endParaRPr i="0" sz="4800" u="none" cap="none" strike="noStrike">
              <a:latin typeface="Indie Flower"/>
              <a:ea typeface="Indie Flower"/>
              <a:cs typeface="Indie Flower"/>
              <a:sym typeface="Indie Flower"/>
            </a:endParaRPr>
          </a:p>
        </p:txBody>
      </p:sp>
      <p:pic>
        <p:nvPicPr>
          <p:cNvPr id="447" name="Google Shape;447;p74"/>
          <p:cNvPicPr preferRelativeResize="0"/>
          <p:nvPr/>
        </p:nvPicPr>
        <p:blipFill>
          <a:blip r:embed="rId4">
            <a:alphaModFix/>
          </a:blip>
          <a:stretch>
            <a:fillRect/>
          </a:stretch>
        </p:blipFill>
        <p:spPr>
          <a:xfrm>
            <a:off x="5219948" y="1551200"/>
            <a:ext cx="3528925" cy="3005825"/>
          </a:xfrm>
          <a:prstGeom prst="rect">
            <a:avLst/>
          </a:prstGeom>
          <a:noFill/>
          <a:ln>
            <a:noFill/>
          </a:ln>
        </p:spPr>
      </p:pic>
      <p:pic>
        <p:nvPicPr>
          <p:cNvPr id="448" name="Google Shape;448;p74"/>
          <p:cNvPicPr preferRelativeResize="0"/>
          <p:nvPr/>
        </p:nvPicPr>
        <p:blipFill>
          <a:blip r:embed="rId5">
            <a:alphaModFix/>
          </a:blip>
          <a:stretch>
            <a:fillRect/>
          </a:stretch>
        </p:blipFill>
        <p:spPr>
          <a:xfrm>
            <a:off x="2572875" y="4557035"/>
            <a:ext cx="5514975" cy="466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75"/>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Lifetime of a variable</a:t>
            </a:r>
            <a:endParaRPr i="0" sz="4800" u="none" cap="none" strike="noStrike">
              <a:latin typeface="Indie Flower"/>
              <a:ea typeface="Indie Flower"/>
              <a:cs typeface="Indie Flower"/>
              <a:sym typeface="Indie Flower"/>
            </a:endParaRPr>
          </a:p>
        </p:txBody>
      </p:sp>
      <p:pic>
        <p:nvPicPr>
          <p:cNvPr id="454" name="Google Shape;454;p75"/>
          <p:cNvPicPr preferRelativeResize="0"/>
          <p:nvPr/>
        </p:nvPicPr>
        <p:blipFill>
          <a:blip r:embed="rId3">
            <a:alphaModFix/>
          </a:blip>
          <a:stretch>
            <a:fillRect/>
          </a:stretch>
        </p:blipFill>
        <p:spPr>
          <a:xfrm>
            <a:off x="2014388" y="1471622"/>
            <a:ext cx="5114925" cy="220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6"/>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Lifetime of a variable</a:t>
            </a:r>
            <a:endParaRPr i="0" sz="4800" u="none" cap="none" strike="noStrike">
              <a:latin typeface="Indie Flower"/>
              <a:ea typeface="Indie Flower"/>
              <a:cs typeface="Indie Flower"/>
              <a:sym typeface="Indie Flower"/>
            </a:endParaRPr>
          </a:p>
        </p:txBody>
      </p:sp>
      <p:pic>
        <p:nvPicPr>
          <p:cNvPr id="460" name="Google Shape;460;p76"/>
          <p:cNvPicPr preferRelativeResize="0"/>
          <p:nvPr/>
        </p:nvPicPr>
        <p:blipFill>
          <a:blip r:embed="rId3">
            <a:alphaModFix/>
          </a:blip>
          <a:stretch>
            <a:fillRect/>
          </a:stretch>
        </p:blipFill>
        <p:spPr>
          <a:xfrm>
            <a:off x="3565650" y="4335288"/>
            <a:ext cx="5381625" cy="409575"/>
          </a:xfrm>
          <a:prstGeom prst="rect">
            <a:avLst/>
          </a:prstGeom>
          <a:noFill/>
          <a:ln>
            <a:noFill/>
          </a:ln>
        </p:spPr>
      </p:pic>
      <p:pic>
        <p:nvPicPr>
          <p:cNvPr id="461" name="Google Shape;461;p76"/>
          <p:cNvPicPr preferRelativeResize="0"/>
          <p:nvPr/>
        </p:nvPicPr>
        <p:blipFill>
          <a:blip r:embed="rId4">
            <a:alphaModFix/>
          </a:blip>
          <a:stretch>
            <a:fillRect/>
          </a:stretch>
        </p:blipFill>
        <p:spPr>
          <a:xfrm>
            <a:off x="1414463" y="1347797"/>
            <a:ext cx="6315075" cy="2447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7"/>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467" name="Google Shape;467;p77"/>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7"/>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7"/>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7"/>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Logical Operators</a:t>
            </a:r>
            <a:endParaRPr sz="3000">
              <a:latin typeface="Indie Flower"/>
              <a:ea typeface="Indie Flower"/>
              <a:cs typeface="Indie Flower"/>
              <a:sym typeface="Indie Flower"/>
            </a:endParaRPr>
          </a:p>
        </p:txBody>
      </p:sp>
      <p:sp>
        <p:nvSpPr>
          <p:cNvPr id="471" name="Google Shape;471;p77"/>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Lifetime of a variable </a:t>
            </a:r>
            <a:endParaRPr sz="3000">
              <a:latin typeface="Indie Flower"/>
              <a:ea typeface="Indie Flower"/>
              <a:cs typeface="Indie Flower"/>
              <a:sym typeface="Indie Flower"/>
            </a:endParaRPr>
          </a:p>
        </p:txBody>
      </p:sp>
      <p:sp>
        <p:nvSpPr>
          <p:cNvPr id="472" name="Google Shape;472;p77"/>
          <p:cNvSpPr txBox="1"/>
          <p:nvPr/>
        </p:nvSpPr>
        <p:spPr>
          <a:xfrm>
            <a:off x="2431875" y="29412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Constants</a:t>
            </a:r>
            <a:endParaRPr sz="3000">
              <a:latin typeface="Indie Flower"/>
              <a:ea typeface="Indie Flower"/>
              <a:cs typeface="Indie Flower"/>
              <a:sym typeface="Indie Flower"/>
            </a:endParaRPr>
          </a:p>
        </p:txBody>
      </p:sp>
      <p:sp>
        <p:nvSpPr>
          <p:cNvPr id="473" name="Google Shape;473;p77"/>
          <p:cNvSpPr/>
          <p:nvPr/>
        </p:nvSpPr>
        <p:spPr>
          <a:xfrm>
            <a:off x="1663400" y="40150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7"/>
          <p:cNvSpPr txBox="1"/>
          <p:nvPr/>
        </p:nvSpPr>
        <p:spPr>
          <a:xfrm>
            <a:off x="2431875" y="3949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Random Numbers</a:t>
            </a:r>
            <a:endParaRPr sz="3000">
              <a:latin typeface="Indie Flower"/>
              <a:ea typeface="Indie Flower"/>
              <a:cs typeface="Indie Flower"/>
              <a:sym typeface="Indie Flower"/>
            </a:endParaRPr>
          </a:p>
        </p:txBody>
      </p:sp>
      <p:pic>
        <p:nvPicPr>
          <p:cNvPr id="475" name="Google Shape;475;p77"/>
          <p:cNvPicPr preferRelativeResize="0"/>
          <p:nvPr/>
        </p:nvPicPr>
        <p:blipFill>
          <a:blip r:embed="rId3">
            <a:alphaModFix/>
          </a:blip>
          <a:stretch>
            <a:fillRect/>
          </a:stretch>
        </p:blipFill>
        <p:spPr>
          <a:xfrm>
            <a:off x="1702523" y="747438"/>
            <a:ext cx="924375" cy="774300"/>
          </a:xfrm>
          <a:prstGeom prst="rect">
            <a:avLst/>
          </a:prstGeom>
          <a:noFill/>
          <a:ln>
            <a:noFill/>
          </a:ln>
        </p:spPr>
      </p:pic>
      <p:pic>
        <p:nvPicPr>
          <p:cNvPr id="476" name="Google Shape;476;p77"/>
          <p:cNvPicPr preferRelativeResize="0"/>
          <p:nvPr/>
        </p:nvPicPr>
        <p:blipFill>
          <a:blip r:embed="rId3">
            <a:alphaModFix/>
          </a:blip>
          <a:stretch>
            <a:fillRect/>
          </a:stretch>
        </p:blipFill>
        <p:spPr>
          <a:xfrm>
            <a:off x="1702523" y="1727788"/>
            <a:ext cx="924375" cy="774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8"/>
          <p:cNvSpPr/>
          <p:nvPr/>
        </p:nvSpPr>
        <p:spPr>
          <a:xfrm>
            <a:off x="-152280" y="0"/>
            <a:ext cx="9677100" cy="51432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8"/>
          <p:cNvSpPr/>
          <p:nvPr/>
        </p:nvSpPr>
        <p:spPr>
          <a:xfrm>
            <a:off x="-152280" y="2050380"/>
            <a:ext cx="9677100" cy="479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i="0" lang="cs" sz="7200" u="none" cap="none" strike="noStrike">
                <a:solidFill>
                  <a:srgbClr val="FFFFFF"/>
                </a:solidFill>
                <a:latin typeface="Indie Flower"/>
                <a:ea typeface="Indie Flower"/>
                <a:cs typeface="Indie Flower"/>
                <a:sym typeface="Indie Flower"/>
              </a:rPr>
              <a:t>What is a </a:t>
            </a:r>
            <a:r>
              <a:rPr lang="cs" sz="7200">
                <a:solidFill>
                  <a:srgbClr val="FFFFFF"/>
                </a:solidFill>
                <a:latin typeface="Indie Flower"/>
                <a:ea typeface="Indie Flower"/>
                <a:cs typeface="Indie Flower"/>
                <a:sym typeface="Indie Flower"/>
              </a:rPr>
              <a:t>constant</a:t>
            </a:r>
            <a:r>
              <a:rPr i="0" lang="cs" sz="7200" u="none" cap="none" strike="noStrike">
                <a:solidFill>
                  <a:srgbClr val="FFFFFF"/>
                </a:solidFill>
                <a:latin typeface="Indie Flower"/>
                <a:ea typeface="Indie Flower"/>
                <a:cs typeface="Indie Flower"/>
                <a:sym typeface="Indie Flower"/>
              </a:rPr>
              <a:t>?</a:t>
            </a:r>
            <a:endParaRPr i="0" sz="7200" u="none" cap="none" strike="noStrike">
              <a:latin typeface="Indie Flower"/>
              <a:ea typeface="Indie Flower"/>
              <a:cs typeface="Indie Flower"/>
              <a:sym typeface="Indie Flow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87" name="Shape 487"/>
        <p:cNvGrpSpPr/>
        <p:nvPr/>
      </p:nvGrpSpPr>
      <p:grpSpPr>
        <a:xfrm>
          <a:off x="0" y="0"/>
          <a:ext cx="0" cy="0"/>
          <a:chOff x="0" y="0"/>
          <a:chExt cx="0" cy="0"/>
        </a:xfrm>
      </p:grpSpPr>
      <p:pic>
        <p:nvPicPr>
          <p:cNvPr id="488" name="Google Shape;488;p79"/>
          <p:cNvPicPr preferRelativeResize="0"/>
          <p:nvPr/>
        </p:nvPicPr>
        <p:blipFill>
          <a:blip r:embed="rId3">
            <a:alphaModFix/>
          </a:blip>
          <a:stretch>
            <a:fillRect/>
          </a:stretch>
        </p:blipFill>
        <p:spPr>
          <a:xfrm>
            <a:off x="457200" y="0"/>
            <a:ext cx="822959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53"/>
          <p:cNvPicPr preferRelativeResize="0"/>
          <p:nvPr/>
        </p:nvPicPr>
        <p:blipFill rotWithShape="1">
          <a:blip r:embed="rId3">
            <a:alphaModFix/>
          </a:blip>
          <a:srcRect b="12717" l="0" r="0" t="0"/>
          <a:stretch/>
        </p:blipFill>
        <p:spPr>
          <a:xfrm>
            <a:off x="0" y="886700"/>
            <a:ext cx="9144000" cy="4256800"/>
          </a:xfrm>
          <a:prstGeom prst="rect">
            <a:avLst/>
          </a:prstGeom>
          <a:noFill/>
          <a:ln>
            <a:noFill/>
          </a:ln>
        </p:spPr>
      </p:pic>
      <p:sp>
        <p:nvSpPr>
          <p:cNvPr id="248" name="Google Shape;248;p53"/>
          <p:cNvSpPr txBox="1"/>
          <p:nvPr/>
        </p:nvSpPr>
        <p:spPr>
          <a:xfrm>
            <a:off x="931750" y="333275"/>
            <a:ext cx="79860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4800">
                <a:solidFill>
                  <a:srgbClr val="38761D"/>
                </a:solidFill>
                <a:latin typeface="Indie Flower"/>
                <a:ea typeface="Indie Flower"/>
                <a:cs typeface="Indie Flower"/>
                <a:sym typeface="Indie Flower"/>
              </a:rPr>
              <a:t>PREVIOUSLY ON CS BRIDGE</a:t>
            </a:r>
            <a:endParaRPr b="1" sz="4800">
              <a:solidFill>
                <a:srgbClr val="38761D"/>
              </a:solidFill>
              <a:latin typeface="Indie Flower"/>
              <a:ea typeface="Indie Flower"/>
              <a:cs typeface="Indie Flower"/>
              <a:sym typeface="Indie Flow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Google Shape;493;p80"/>
          <p:cNvPicPr preferRelativeResize="0"/>
          <p:nvPr/>
        </p:nvPicPr>
        <p:blipFill rotWithShape="1">
          <a:blip r:embed="rId3">
            <a:alphaModFix/>
          </a:blip>
          <a:srcRect b="37425" l="0" r="0" t="0"/>
          <a:stretch/>
        </p:blipFill>
        <p:spPr>
          <a:xfrm>
            <a:off x="1315100" y="295425"/>
            <a:ext cx="6809300" cy="4848075"/>
          </a:xfrm>
          <a:prstGeom prst="rect">
            <a:avLst/>
          </a:prstGeom>
          <a:noFill/>
          <a:ln>
            <a:noFill/>
          </a:ln>
        </p:spPr>
      </p:pic>
      <p:pic>
        <p:nvPicPr>
          <p:cNvPr id="494" name="Google Shape;494;p80"/>
          <p:cNvPicPr preferRelativeResize="0"/>
          <p:nvPr/>
        </p:nvPicPr>
        <p:blipFill rotWithShape="1">
          <a:blip r:embed="rId4">
            <a:alphaModFix/>
          </a:blip>
          <a:srcRect b="55968" l="0" r="0" t="0"/>
          <a:stretch/>
        </p:blipFill>
        <p:spPr>
          <a:xfrm>
            <a:off x="3148800" y="1725325"/>
            <a:ext cx="3250401" cy="1908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pic>
        <p:nvPicPr>
          <p:cNvPr id="499" name="Google Shape;499;p81"/>
          <p:cNvPicPr preferRelativeResize="0"/>
          <p:nvPr/>
        </p:nvPicPr>
        <p:blipFill rotWithShape="1">
          <a:blip r:embed="rId3">
            <a:alphaModFix/>
          </a:blip>
          <a:srcRect b="37425" l="0" r="0" t="0"/>
          <a:stretch/>
        </p:blipFill>
        <p:spPr>
          <a:xfrm>
            <a:off x="1315100" y="295425"/>
            <a:ext cx="6809300" cy="4848075"/>
          </a:xfrm>
          <a:prstGeom prst="rect">
            <a:avLst/>
          </a:prstGeom>
          <a:noFill/>
          <a:ln>
            <a:noFill/>
          </a:ln>
        </p:spPr>
      </p:pic>
      <p:pic>
        <p:nvPicPr>
          <p:cNvPr id="500" name="Google Shape;500;p81"/>
          <p:cNvPicPr preferRelativeResize="0"/>
          <p:nvPr/>
        </p:nvPicPr>
        <p:blipFill rotWithShape="1">
          <a:blip r:embed="rId4">
            <a:alphaModFix/>
          </a:blip>
          <a:srcRect b="55968" l="0" r="0" t="0"/>
          <a:stretch/>
        </p:blipFill>
        <p:spPr>
          <a:xfrm>
            <a:off x="3148800" y="1725325"/>
            <a:ext cx="3250401" cy="1908250"/>
          </a:xfrm>
          <a:prstGeom prst="rect">
            <a:avLst/>
          </a:prstGeom>
          <a:noFill/>
          <a:ln>
            <a:noFill/>
          </a:ln>
        </p:spPr>
      </p:pic>
      <p:sp>
        <p:nvSpPr>
          <p:cNvPr id="501" name="Google Shape;501;p81"/>
          <p:cNvSpPr/>
          <p:nvPr/>
        </p:nvSpPr>
        <p:spPr>
          <a:xfrm>
            <a:off x="2737375" y="2125375"/>
            <a:ext cx="3312000" cy="300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82"/>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How to declare a constant?</a:t>
            </a:r>
            <a:endParaRPr i="0" sz="4800" u="none" cap="none" strike="noStrike">
              <a:latin typeface="Indie Flower"/>
              <a:ea typeface="Indie Flower"/>
              <a:cs typeface="Indie Flower"/>
              <a:sym typeface="Indie Flower"/>
            </a:endParaRPr>
          </a:p>
        </p:txBody>
      </p:sp>
      <p:pic>
        <p:nvPicPr>
          <p:cNvPr id="507" name="Google Shape;507;p82"/>
          <p:cNvPicPr preferRelativeResize="0"/>
          <p:nvPr/>
        </p:nvPicPr>
        <p:blipFill>
          <a:blip r:embed="rId3">
            <a:alphaModFix/>
          </a:blip>
          <a:stretch>
            <a:fillRect/>
          </a:stretch>
        </p:blipFill>
        <p:spPr>
          <a:xfrm>
            <a:off x="152250" y="2571760"/>
            <a:ext cx="8839200" cy="4924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83"/>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How to declare a constant?</a:t>
            </a:r>
            <a:endParaRPr i="0" sz="4800" u="none" cap="none" strike="noStrike">
              <a:latin typeface="Indie Flower"/>
              <a:ea typeface="Indie Flower"/>
              <a:cs typeface="Indie Flower"/>
              <a:sym typeface="Indie Flower"/>
            </a:endParaRPr>
          </a:p>
        </p:txBody>
      </p:sp>
      <p:sp>
        <p:nvSpPr>
          <p:cNvPr id="513" name="Google Shape;513;p83"/>
          <p:cNvSpPr txBox="1"/>
          <p:nvPr/>
        </p:nvSpPr>
        <p:spPr>
          <a:xfrm>
            <a:off x="1022850" y="3234175"/>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latin typeface="Indie Flower"/>
                <a:ea typeface="Indie Flower"/>
                <a:cs typeface="Indie Flower"/>
                <a:sym typeface="Indie Flower"/>
              </a:rPr>
              <a:t>This is always the same! You do not change this!</a:t>
            </a:r>
            <a:endParaRPr sz="2400">
              <a:latin typeface="Indie Flower"/>
              <a:ea typeface="Indie Flower"/>
              <a:cs typeface="Indie Flower"/>
              <a:sym typeface="Indie Flower"/>
            </a:endParaRPr>
          </a:p>
        </p:txBody>
      </p:sp>
      <p:pic>
        <p:nvPicPr>
          <p:cNvPr id="514" name="Google Shape;514;p83"/>
          <p:cNvPicPr preferRelativeResize="0"/>
          <p:nvPr/>
        </p:nvPicPr>
        <p:blipFill>
          <a:blip r:embed="rId3">
            <a:alphaModFix/>
          </a:blip>
          <a:stretch>
            <a:fillRect/>
          </a:stretch>
        </p:blipFill>
        <p:spPr>
          <a:xfrm>
            <a:off x="152250" y="2571760"/>
            <a:ext cx="8839200" cy="492458"/>
          </a:xfrm>
          <a:prstGeom prst="rect">
            <a:avLst/>
          </a:prstGeom>
          <a:noFill/>
          <a:ln>
            <a:noFill/>
          </a:ln>
        </p:spPr>
      </p:pic>
      <p:sp>
        <p:nvSpPr>
          <p:cNvPr id="515" name="Google Shape;515;p83"/>
          <p:cNvSpPr/>
          <p:nvPr/>
        </p:nvSpPr>
        <p:spPr>
          <a:xfrm>
            <a:off x="152250" y="2360325"/>
            <a:ext cx="2890800" cy="915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84"/>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How to declare a constant?</a:t>
            </a:r>
            <a:endParaRPr i="0" sz="4800" u="none" cap="none" strike="noStrike">
              <a:latin typeface="Indie Flower"/>
              <a:ea typeface="Indie Flower"/>
              <a:cs typeface="Indie Flower"/>
              <a:sym typeface="Indie Flower"/>
            </a:endParaRPr>
          </a:p>
        </p:txBody>
      </p:sp>
      <p:sp>
        <p:nvSpPr>
          <p:cNvPr id="521" name="Google Shape;521;p84"/>
          <p:cNvSpPr txBox="1"/>
          <p:nvPr/>
        </p:nvSpPr>
        <p:spPr>
          <a:xfrm>
            <a:off x="4071925" y="3298925"/>
            <a:ext cx="3331500" cy="8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latin typeface="Indie Flower"/>
                <a:ea typeface="Indie Flower"/>
                <a:cs typeface="Indie Flower"/>
                <a:sym typeface="Indie Flower"/>
              </a:rPr>
              <a:t>This is what you change! And you already know this - This is how you decla</a:t>
            </a:r>
            <a:r>
              <a:rPr lang="cs" sz="2400">
                <a:latin typeface="Indie Flower"/>
                <a:ea typeface="Indie Flower"/>
                <a:cs typeface="Indie Flower"/>
                <a:sym typeface="Indie Flower"/>
              </a:rPr>
              <a:t>r</a:t>
            </a:r>
            <a:r>
              <a:rPr lang="cs" sz="2400">
                <a:latin typeface="Indie Flower"/>
                <a:ea typeface="Indie Flower"/>
                <a:cs typeface="Indie Flower"/>
                <a:sym typeface="Indie Flower"/>
              </a:rPr>
              <a:t>e a variable.</a:t>
            </a:r>
            <a:endParaRPr sz="2400">
              <a:latin typeface="Indie Flower"/>
              <a:ea typeface="Indie Flower"/>
              <a:cs typeface="Indie Flower"/>
              <a:sym typeface="Indie Flower"/>
            </a:endParaRPr>
          </a:p>
        </p:txBody>
      </p:sp>
      <p:pic>
        <p:nvPicPr>
          <p:cNvPr id="522" name="Google Shape;522;p84"/>
          <p:cNvPicPr preferRelativeResize="0"/>
          <p:nvPr/>
        </p:nvPicPr>
        <p:blipFill>
          <a:blip r:embed="rId3">
            <a:alphaModFix/>
          </a:blip>
          <a:stretch>
            <a:fillRect/>
          </a:stretch>
        </p:blipFill>
        <p:spPr>
          <a:xfrm>
            <a:off x="152250" y="2571760"/>
            <a:ext cx="8839200" cy="492458"/>
          </a:xfrm>
          <a:prstGeom prst="rect">
            <a:avLst/>
          </a:prstGeom>
          <a:noFill/>
          <a:ln>
            <a:noFill/>
          </a:ln>
        </p:spPr>
      </p:pic>
      <p:sp>
        <p:nvSpPr>
          <p:cNvPr id="523" name="Google Shape;523;p84"/>
          <p:cNvSpPr/>
          <p:nvPr/>
        </p:nvSpPr>
        <p:spPr>
          <a:xfrm>
            <a:off x="2925150" y="2033375"/>
            <a:ext cx="6066300" cy="1363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85"/>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Constants</a:t>
            </a:r>
            <a:endParaRPr i="0" sz="4800" u="none" cap="none" strike="noStrike">
              <a:latin typeface="Indie Flower"/>
              <a:ea typeface="Indie Flower"/>
              <a:cs typeface="Indie Flower"/>
              <a:sym typeface="Indie Flower"/>
            </a:endParaRPr>
          </a:p>
        </p:txBody>
      </p:sp>
      <p:pic>
        <p:nvPicPr>
          <p:cNvPr id="529" name="Google Shape;529;p85"/>
          <p:cNvPicPr preferRelativeResize="0"/>
          <p:nvPr/>
        </p:nvPicPr>
        <p:blipFill>
          <a:blip r:embed="rId3">
            <a:alphaModFix/>
          </a:blip>
          <a:stretch>
            <a:fillRect/>
          </a:stretch>
        </p:blipFill>
        <p:spPr>
          <a:xfrm>
            <a:off x="152400" y="693810"/>
            <a:ext cx="8839202" cy="39250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6"/>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Constants</a:t>
            </a:r>
            <a:endParaRPr i="0" sz="4800" u="none" cap="none" strike="noStrike">
              <a:latin typeface="Indie Flower"/>
              <a:ea typeface="Indie Flower"/>
              <a:cs typeface="Indie Flower"/>
              <a:sym typeface="Indie Flower"/>
            </a:endParaRPr>
          </a:p>
        </p:txBody>
      </p:sp>
      <p:pic>
        <p:nvPicPr>
          <p:cNvPr id="535" name="Google Shape;535;p86"/>
          <p:cNvPicPr preferRelativeResize="0"/>
          <p:nvPr/>
        </p:nvPicPr>
        <p:blipFill>
          <a:blip r:embed="rId3">
            <a:alphaModFix/>
          </a:blip>
          <a:stretch>
            <a:fillRect/>
          </a:stretch>
        </p:blipFill>
        <p:spPr>
          <a:xfrm>
            <a:off x="152400" y="693810"/>
            <a:ext cx="8839202" cy="42778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7"/>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cs" sz="4800">
                <a:solidFill>
                  <a:srgbClr val="0000FF"/>
                </a:solidFill>
                <a:latin typeface="Consolas"/>
                <a:ea typeface="Consolas"/>
                <a:cs typeface="Consolas"/>
                <a:sym typeface="Consolas"/>
              </a:rPr>
              <a:t>MY_FEELINGS</a:t>
            </a:r>
            <a:r>
              <a:rPr b="1" lang="cs" sz="4800">
                <a:latin typeface="Indie Flower"/>
                <a:ea typeface="Indie Flower"/>
                <a:cs typeface="Indie Flower"/>
                <a:sym typeface="Indie Flower"/>
              </a:rPr>
              <a:t> do not change...</a:t>
            </a:r>
            <a:endParaRPr i="0" sz="4800" u="none" cap="none" strike="noStrike">
              <a:latin typeface="Indie Flower"/>
              <a:ea typeface="Indie Flower"/>
              <a:cs typeface="Indie Flower"/>
              <a:sym typeface="Indie Flower"/>
            </a:endParaRPr>
          </a:p>
        </p:txBody>
      </p:sp>
      <p:sp>
        <p:nvSpPr>
          <p:cNvPr id="541" name="Google Shape;541;p87"/>
          <p:cNvSpPr/>
          <p:nvPr/>
        </p:nvSpPr>
        <p:spPr>
          <a:xfrm>
            <a:off x="150" y="4248585"/>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…but </a:t>
            </a:r>
            <a:r>
              <a:rPr lang="cs" sz="4800">
                <a:solidFill>
                  <a:srgbClr val="660066"/>
                </a:solidFill>
                <a:latin typeface="Consolas"/>
                <a:ea typeface="Consolas"/>
                <a:cs typeface="Consolas"/>
                <a:sym typeface="Consolas"/>
              </a:rPr>
              <a:t>you</a:t>
            </a:r>
            <a:r>
              <a:rPr b="1" lang="cs" sz="4800">
                <a:latin typeface="Indie Flower"/>
                <a:ea typeface="Indie Flower"/>
                <a:cs typeface="Indie Flower"/>
                <a:sym typeface="Indie Flower"/>
              </a:rPr>
              <a:t> do.</a:t>
            </a:r>
            <a:endParaRPr i="0" sz="4800" u="none" cap="none" strike="noStrike">
              <a:latin typeface="Indie Flower"/>
              <a:ea typeface="Indie Flower"/>
              <a:cs typeface="Indie Flower"/>
              <a:sym typeface="Indie Flow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8"/>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cs" sz="4800">
                <a:solidFill>
                  <a:srgbClr val="0000FF"/>
                </a:solidFill>
                <a:latin typeface="Consolas"/>
                <a:ea typeface="Consolas"/>
                <a:cs typeface="Consolas"/>
                <a:sym typeface="Consolas"/>
              </a:rPr>
              <a:t>MY_FEELINGS</a:t>
            </a:r>
            <a:r>
              <a:rPr b="1" lang="cs" sz="4800">
                <a:latin typeface="Indie Flower"/>
                <a:ea typeface="Indie Flower"/>
                <a:cs typeface="Indie Flower"/>
                <a:sym typeface="Indie Flower"/>
              </a:rPr>
              <a:t> do not change...</a:t>
            </a:r>
            <a:endParaRPr i="0" sz="4800" u="none" cap="none" strike="noStrike">
              <a:latin typeface="Indie Flower"/>
              <a:ea typeface="Indie Flower"/>
              <a:cs typeface="Indie Flower"/>
              <a:sym typeface="Indie Flower"/>
            </a:endParaRPr>
          </a:p>
        </p:txBody>
      </p:sp>
      <p:sp>
        <p:nvSpPr>
          <p:cNvPr id="547" name="Google Shape;547;p88"/>
          <p:cNvSpPr/>
          <p:nvPr/>
        </p:nvSpPr>
        <p:spPr>
          <a:xfrm>
            <a:off x="150" y="4248585"/>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…but </a:t>
            </a:r>
            <a:r>
              <a:rPr lang="cs" sz="4800">
                <a:solidFill>
                  <a:srgbClr val="660066"/>
                </a:solidFill>
                <a:latin typeface="Consolas"/>
                <a:ea typeface="Consolas"/>
                <a:cs typeface="Consolas"/>
                <a:sym typeface="Consolas"/>
              </a:rPr>
              <a:t>you</a:t>
            </a:r>
            <a:r>
              <a:rPr b="1" lang="cs" sz="4800">
                <a:latin typeface="Indie Flower"/>
                <a:ea typeface="Indie Flower"/>
                <a:cs typeface="Indie Flower"/>
                <a:sym typeface="Indie Flower"/>
              </a:rPr>
              <a:t> do.</a:t>
            </a:r>
            <a:endParaRPr i="0" sz="4800" u="none" cap="none" strike="noStrike">
              <a:latin typeface="Indie Flower"/>
              <a:ea typeface="Indie Flower"/>
              <a:cs typeface="Indie Flower"/>
              <a:sym typeface="Indie Flower"/>
            </a:endParaRPr>
          </a:p>
        </p:txBody>
      </p:sp>
      <p:pic>
        <p:nvPicPr>
          <p:cNvPr id="548" name="Google Shape;548;p88"/>
          <p:cNvPicPr preferRelativeResize="0"/>
          <p:nvPr/>
        </p:nvPicPr>
        <p:blipFill>
          <a:blip r:embed="rId3">
            <a:alphaModFix/>
          </a:blip>
          <a:stretch>
            <a:fillRect/>
          </a:stretch>
        </p:blipFill>
        <p:spPr>
          <a:xfrm>
            <a:off x="1167650" y="776322"/>
            <a:ext cx="7154367" cy="3402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89"/>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554" name="Google Shape;554;p89"/>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9"/>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9"/>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9"/>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Logical Operators</a:t>
            </a:r>
            <a:endParaRPr sz="3000">
              <a:latin typeface="Indie Flower"/>
              <a:ea typeface="Indie Flower"/>
              <a:cs typeface="Indie Flower"/>
              <a:sym typeface="Indie Flower"/>
            </a:endParaRPr>
          </a:p>
        </p:txBody>
      </p:sp>
      <p:sp>
        <p:nvSpPr>
          <p:cNvPr id="558" name="Google Shape;558;p89"/>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Lifetime of a variable </a:t>
            </a:r>
            <a:endParaRPr sz="3000">
              <a:latin typeface="Indie Flower"/>
              <a:ea typeface="Indie Flower"/>
              <a:cs typeface="Indie Flower"/>
              <a:sym typeface="Indie Flower"/>
            </a:endParaRPr>
          </a:p>
        </p:txBody>
      </p:sp>
      <p:sp>
        <p:nvSpPr>
          <p:cNvPr id="559" name="Google Shape;559;p89"/>
          <p:cNvSpPr txBox="1"/>
          <p:nvPr/>
        </p:nvSpPr>
        <p:spPr>
          <a:xfrm>
            <a:off x="2431875" y="29412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Constants</a:t>
            </a:r>
            <a:endParaRPr sz="3000">
              <a:latin typeface="Indie Flower"/>
              <a:ea typeface="Indie Flower"/>
              <a:cs typeface="Indie Flower"/>
              <a:sym typeface="Indie Flower"/>
            </a:endParaRPr>
          </a:p>
        </p:txBody>
      </p:sp>
      <p:sp>
        <p:nvSpPr>
          <p:cNvPr id="560" name="Google Shape;560;p89"/>
          <p:cNvSpPr/>
          <p:nvPr/>
        </p:nvSpPr>
        <p:spPr>
          <a:xfrm>
            <a:off x="1663400" y="40150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9"/>
          <p:cNvSpPr txBox="1"/>
          <p:nvPr/>
        </p:nvSpPr>
        <p:spPr>
          <a:xfrm>
            <a:off x="2431875" y="3949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Random Numbers</a:t>
            </a:r>
            <a:endParaRPr sz="3000">
              <a:latin typeface="Indie Flower"/>
              <a:ea typeface="Indie Flower"/>
              <a:cs typeface="Indie Flower"/>
              <a:sym typeface="Indie Flower"/>
            </a:endParaRPr>
          </a:p>
        </p:txBody>
      </p:sp>
      <p:pic>
        <p:nvPicPr>
          <p:cNvPr id="562" name="Google Shape;562;p89"/>
          <p:cNvPicPr preferRelativeResize="0"/>
          <p:nvPr/>
        </p:nvPicPr>
        <p:blipFill>
          <a:blip r:embed="rId3">
            <a:alphaModFix/>
          </a:blip>
          <a:stretch>
            <a:fillRect/>
          </a:stretch>
        </p:blipFill>
        <p:spPr>
          <a:xfrm>
            <a:off x="1702523" y="747438"/>
            <a:ext cx="924375" cy="774300"/>
          </a:xfrm>
          <a:prstGeom prst="rect">
            <a:avLst/>
          </a:prstGeom>
          <a:noFill/>
          <a:ln>
            <a:noFill/>
          </a:ln>
        </p:spPr>
      </p:pic>
      <p:pic>
        <p:nvPicPr>
          <p:cNvPr id="563" name="Google Shape;563;p89"/>
          <p:cNvPicPr preferRelativeResize="0"/>
          <p:nvPr/>
        </p:nvPicPr>
        <p:blipFill>
          <a:blip r:embed="rId3">
            <a:alphaModFix/>
          </a:blip>
          <a:stretch>
            <a:fillRect/>
          </a:stretch>
        </p:blipFill>
        <p:spPr>
          <a:xfrm>
            <a:off x="1702523" y="1727788"/>
            <a:ext cx="924375" cy="774300"/>
          </a:xfrm>
          <a:prstGeom prst="rect">
            <a:avLst/>
          </a:prstGeom>
          <a:noFill/>
          <a:ln>
            <a:noFill/>
          </a:ln>
        </p:spPr>
      </p:pic>
      <p:pic>
        <p:nvPicPr>
          <p:cNvPr id="564" name="Google Shape;564;p89"/>
          <p:cNvPicPr preferRelativeResize="0"/>
          <p:nvPr/>
        </p:nvPicPr>
        <p:blipFill>
          <a:blip r:embed="rId3">
            <a:alphaModFix/>
          </a:blip>
          <a:stretch>
            <a:fillRect/>
          </a:stretch>
        </p:blipFill>
        <p:spPr>
          <a:xfrm>
            <a:off x="1702523" y="2778663"/>
            <a:ext cx="924375" cy="774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54"/>
          <p:cNvPicPr preferRelativeResize="0"/>
          <p:nvPr/>
        </p:nvPicPr>
        <p:blipFill rotWithShape="1">
          <a:blip r:embed="rId3">
            <a:alphaModFix/>
          </a:blip>
          <a:srcRect b="0" l="0" r="0" t="0"/>
          <a:stretch/>
        </p:blipFill>
        <p:spPr>
          <a:xfrm>
            <a:off x="2796100" y="1516761"/>
            <a:ext cx="3243250" cy="3243250"/>
          </a:xfrm>
          <a:prstGeom prst="rect">
            <a:avLst/>
          </a:prstGeom>
          <a:noFill/>
          <a:ln>
            <a:noFill/>
          </a:ln>
        </p:spPr>
      </p:pic>
      <p:sp>
        <p:nvSpPr>
          <p:cNvPr id="255" name="Google Shape;255;p54"/>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Declaring a variable</a:t>
            </a:r>
            <a:endParaRPr i="0" sz="4800" u="none" cap="none" strike="noStrike">
              <a:latin typeface="Indie Flower"/>
              <a:ea typeface="Indie Flower"/>
              <a:cs typeface="Indie Flower"/>
              <a:sym typeface="Indie Flower"/>
            </a:endParaRPr>
          </a:p>
        </p:txBody>
      </p:sp>
      <p:sp>
        <p:nvSpPr>
          <p:cNvPr id="256" name="Google Shape;256;p54"/>
          <p:cNvSpPr/>
          <p:nvPr/>
        </p:nvSpPr>
        <p:spPr>
          <a:xfrm>
            <a:off x="2052825" y="1106350"/>
            <a:ext cx="4729800" cy="410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3000" u="none" cap="none" strike="noStrike">
                <a:solidFill>
                  <a:srgbClr val="D21E1E"/>
                </a:solidFill>
                <a:latin typeface="Courier New"/>
                <a:ea typeface="Courier New"/>
                <a:cs typeface="Courier New"/>
                <a:sym typeface="Courier New"/>
              </a:rPr>
              <a:t>int</a:t>
            </a:r>
            <a:r>
              <a:rPr b="0" i="0" lang="cs" sz="3000" u="none" cap="none" strike="noStrike">
                <a:solidFill>
                  <a:srgbClr val="660066"/>
                </a:solidFill>
                <a:latin typeface="Courier New"/>
                <a:ea typeface="Courier New"/>
                <a:cs typeface="Courier New"/>
                <a:sym typeface="Courier New"/>
              </a:rPr>
              <a:t> </a:t>
            </a:r>
            <a:r>
              <a:rPr lang="cs" sz="3000">
                <a:latin typeface="Courier New"/>
                <a:ea typeface="Courier New"/>
                <a:cs typeface="Courier New"/>
                <a:sym typeface="Courier New"/>
              </a:rPr>
              <a:t>counter</a:t>
            </a:r>
            <a:r>
              <a:rPr b="0" i="0" lang="cs" sz="3000" u="none" cap="none" strike="noStrike">
                <a:solidFill>
                  <a:srgbClr val="000000"/>
                </a:solidFill>
                <a:latin typeface="Courier New"/>
                <a:ea typeface="Courier New"/>
                <a:cs typeface="Courier New"/>
                <a:sym typeface="Courier New"/>
              </a:rPr>
              <a:t> = 42;</a:t>
            </a:r>
            <a:endParaRPr b="0" i="0" sz="3000" u="none" cap="none" strike="noStrike">
              <a:latin typeface="Arial"/>
              <a:ea typeface="Arial"/>
              <a:cs typeface="Arial"/>
              <a:sym typeface="Arial"/>
            </a:endParaRPr>
          </a:p>
        </p:txBody>
      </p:sp>
      <p:sp>
        <p:nvSpPr>
          <p:cNvPr id="257" name="Google Shape;257;p54"/>
          <p:cNvSpPr txBox="1"/>
          <p:nvPr/>
        </p:nvSpPr>
        <p:spPr>
          <a:xfrm>
            <a:off x="3886575" y="3221200"/>
            <a:ext cx="16725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Consolas"/>
              <a:ea typeface="Consolas"/>
              <a:cs typeface="Consolas"/>
              <a:sym typeface="Consolas"/>
            </a:endParaRPr>
          </a:p>
        </p:txBody>
      </p:sp>
      <p:sp>
        <p:nvSpPr>
          <p:cNvPr id="258" name="Google Shape;258;p54"/>
          <p:cNvSpPr/>
          <p:nvPr/>
        </p:nvSpPr>
        <p:spPr>
          <a:xfrm>
            <a:off x="3607300" y="1874043"/>
            <a:ext cx="1398300" cy="8415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6000" u="none" cap="none" strike="noStrike">
                <a:solidFill>
                  <a:srgbClr val="000000"/>
                </a:solidFill>
                <a:latin typeface="Calibri"/>
                <a:ea typeface="Calibri"/>
                <a:cs typeface="Calibri"/>
                <a:sym typeface="Calibri"/>
              </a:rPr>
              <a:t>42</a:t>
            </a:r>
            <a:endParaRPr b="0" i="0" sz="6000" u="none" cap="none" strike="noStrike">
              <a:latin typeface="Arial"/>
              <a:ea typeface="Arial"/>
              <a:cs typeface="Arial"/>
              <a:sym typeface="Arial"/>
            </a:endParaRPr>
          </a:p>
        </p:txBody>
      </p:sp>
      <p:sp>
        <p:nvSpPr>
          <p:cNvPr id="259" name="Google Shape;259;p54"/>
          <p:cNvSpPr txBox="1"/>
          <p:nvPr/>
        </p:nvSpPr>
        <p:spPr>
          <a:xfrm rot="-2239452">
            <a:off x="4379183" y="2862742"/>
            <a:ext cx="1672373" cy="7243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2400">
                <a:latin typeface="Consolas"/>
                <a:ea typeface="Consolas"/>
                <a:cs typeface="Consolas"/>
                <a:sym typeface="Consolas"/>
              </a:rPr>
              <a:t>counter</a:t>
            </a:r>
            <a:endParaRPr b="1" sz="24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90"/>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Random Numbers</a:t>
            </a:r>
            <a:endParaRPr i="0" sz="4800" u="none" cap="none" strike="noStrike">
              <a:latin typeface="Indie Flower"/>
              <a:ea typeface="Indie Flower"/>
              <a:cs typeface="Indie Flower"/>
              <a:sym typeface="Indie Flower"/>
            </a:endParaRPr>
          </a:p>
        </p:txBody>
      </p:sp>
      <p:pic>
        <p:nvPicPr>
          <p:cNvPr id="570" name="Google Shape;570;p90"/>
          <p:cNvPicPr preferRelativeResize="0"/>
          <p:nvPr/>
        </p:nvPicPr>
        <p:blipFill/>
        <p:spPr>
          <a:xfrm>
            <a:off x="152400" y="922410"/>
            <a:ext cx="8839200" cy="37422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91"/>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576" name="Google Shape;576;p91"/>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1"/>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1"/>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Logical Operators</a:t>
            </a:r>
            <a:endParaRPr sz="3000">
              <a:latin typeface="Indie Flower"/>
              <a:ea typeface="Indie Flower"/>
              <a:cs typeface="Indie Flower"/>
              <a:sym typeface="Indie Flower"/>
            </a:endParaRPr>
          </a:p>
        </p:txBody>
      </p:sp>
      <p:sp>
        <p:nvSpPr>
          <p:cNvPr id="580" name="Google Shape;580;p91"/>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Lifetime of a variable </a:t>
            </a:r>
            <a:endParaRPr sz="3000">
              <a:latin typeface="Indie Flower"/>
              <a:ea typeface="Indie Flower"/>
              <a:cs typeface="Indie Flower"/>
              <a:sym typeface="Indie Flower"/>
            </a:endParaRPr>
          </a:p>
        </p:txBody>
      </p:sp>
      <p:sp>
        <p:nvSpPr>
          <p:cNvPr id="581" name="Google Shape;581;p91"/>
          <p:cNvSpPr txBox="1"/>
          <p:nvPr/>
        </p:nvSpPr>
        <p:spPr>
          <a:xfrm>
            <a:off x="2431875" y="29412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Constants</a:t>
            </a:r>
            <a:endParaRPr sz="3000">
              <a:latin typeface="Indie Flower"/>
              <a:ea typeface="Indie Flower"/>
              <a:cs typeface="Indie Flower"/>
              <a:sym typeface="Indie Flower"/>
            </a:endParaRPr>
          </a:p>
        </p:txBody>
      </p:sp>
      <p:sp>
        <p:nvSpPr>
          <p:cNvPr id="582" name="Google Shape;582;p91"/>
          <p:cNvSpPr/>
          <p:nvPr/>
        </p:nvSpPr>
        <p:spPr>
          <a:xfrm>
            <a:off x="1663400" y="40150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1"/>
          <p:cNvSpPr txBox="1"/>
          <p:nvPr/>
        </p:nvSpPr>
        <p:spPr>
          <a:xfrm>
            <a:off x="2431875" y="3949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Random Numbers</a:t>
            </a:r>
            <a:endParaRPr sz="3000">
              <a:latin typeface="Indie Flower"/>
              <a:ea typeface="Indie Flower"/>
              <a:cs typeface="Indie Flower"/>
              <a:sym typeface="Indie Flower"/>
            </a:endParaRPr>
          </a:p>
        </p:txBody>
      </p:sp>
      <p:pic>
        <p:nvPicPr>
          <p:cNvPr id="584" name="Google Shape;584;p91"/>
          <p:cNvPicPr preferRelativeResize="0"/>
          <p:nvPr/>
        </p:nvPicPr>
        <p:blipFill>
          <a:blip r:embed="rId3">
            <a:alphaModFix/>
          </a:blip>
          <a:stretch>
            <a:fillRect/>
          </a:stretch>
        </p:blipFill>
        <p:spPr>
          <a:xfrm>
            <a:off x="1702523" y="747438"/>
            <a:ext cx="924375" cy="774300"/>
          </a:xfrm>
          <a:prstGeom prst="rect">
            <a:avLst/>
          </a:prstGeom>
          <a:noFill/>
          <a:ln>
            <a:noFill/>
          </a:ln>
        </p:spPr>
      </p:pic>
      <p:pic>
        <p:nvPicPr>
          <p:cNvPr id="585" name="Google Shape;585;p91"/>
          <p:cNvPicPr preferRelativeResize="0"/>
          <p:nvPr/>
        </p:nvPicPr>
        <p:blipFill>
          <a:blip r:embed="rId3">
            <a:alphaModFix/>
          </a:blip>
          <a:stretch>
            <a:fillRect/>
          </a:stretch>
        </p:blipFill>
        <p:spPr>
          <a:xfrm>
            <a:off x="1702523" y="1727788"/>
            <a:ext cx="924375" cy="774300"/>
          </a:xfrm>
          <a:prstGeom prst="rect">
            <a:avLst/>
          </a:prstGeom>
          <a:noFill/>
          <a:ln>
            <a:noFill/>
          </a:ln>
        </p:spPr>
      </p:pic>
      <p:pic>
        <p:nvPicPr>
          <p:cNvPr id="586" name="Google Shape;586;p91"/>
          <p:cNvPicPr preferRelativeResize="0"/>
          <p:nvPr/>
        </p:nvPicPr>
        <p:blipFill>
          <a:blip r:embed="rId3">
            <a:alphaModFix/>
          </a:blip>
          <a:stretch>
            <a:fillRect/>
          </a:stretch>
        </p:blipFill>
        <p:spPr>
          <a:xfrm>
            <a:off x="1702523" y="2778663"/>
            <a:ext cx="924375" cy="774300"/>
          </a:xfrm>
          <a:prstGeom prst="rect">
            <a:avLst/>
          </a:prstGeom>
          <a:noFill/>
          <a:ln>
            <a:noFill/>
          </a:ln>
        </p:spPr>
      </p:pic>
      <p:pic>
        <p:nvPicPr>
          <p:cNvPr id="587" name="Google Shape;587;p91"/>
          <p:cNvPicPr preferRelativeResize="0"/>
          <p:nvPr/>
        </p:nvPicPr>
        <p:blipFill>
          <a:blip r:embed="rId3">
            <a:alphaModFix/>
          </a:blip>
          <a:stretch>
            <a:fillRect/>
          </a:stretch>
        </p:blipFill>
        <p:spPr>
          <a:xfrm>
            <a:off x="1668098" y="3734938"/>
            <a:ext cx="924375" cy="774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91" name="Shape 591"/>
        <p:cNvGrpSpPr/>
        <p:nvPr/>
      </p:nvGrpSpPr>
      <p:grpSpPr>
        <a:xfrm>
          <a:off x="0" y="0"/>
          <a:ext cx="0" cy="0"/>
          <a:chOff x="0" y="0"/>
          <a:chExt cx="0" cy="0"/>
        </a:xfrm>
      </p:grpSpPr>
      <p:pic>
        <p:nvPicPr>
          <p:cNvPr id="592" name="Google Shape;592;p92"/>
          <p:cNvPicPr preferRelativeResize="0"/>
          <p:nvPr/>
        </p:nvPicPr>
        <p:blipFill>
          <a:blip r:embed="rId3">
            <a:alphaModFix/>
          </a:blip>
          <a:stretch>
            <a:fillRect/>
          </a:stretch>
        </p:blipFill>
        <p:spPr>
          <a:xfrm>
            <a:off x="687675" y="0"/>
            <a:ext cx="771525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93"/>
          <p:cNvSpPr/>
          <p:nvPr/>
        </p:nvSpPr>
        <p:spPr>
          <a:xfrm>
            <a:off x="-152280" y="0"/>
            <a:ext cx="9677100" cy="51432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a:off x="0" y="1544875"/>
            <a:ext cx="4572300" cy="26667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1" lang="cs" sz="5000">
                <a:solidFill>
                  <a:srgbClr val="FFFFFF"/>
                </a:solidFill>
                <a:latin typeface="Indie Flower"/>
                <a:ea typeface="Indie Flower"/>
                <a:cs typeface="Indie Flower"/>
                <a:sym typeface="Indie Flower"/>
              </a:rPr>
              <a:t>PROGRAMMING </a:t>
            </a:r>
            <a:endParaRPr b="1" sz="5000">
              <a:solidFill>
                <a:srgbClr val="FFFFFF"/>
              </a:solidFill>
              <a:latin typeface="Indie Flower"/>
              <a:ea typeface="Indie Flower"/>
              <a:cs typeface="Indie Flower"/>
              <a:sym typeface="Indie Flower"/>
            </a:endParaRPr>
          </a:p>
          <a:p>
            <a:pPr indent="0" lvl="0" marL="0" marR="0" rtl="0" algn="r">
              <a:lnSpc>
                <a:spcPct val="100000"/>
              </a:lnSpc>
              <a:spcBef>
                <a:spcPts val="0"/>
              </a:spcBef>
              <a:spcAft>
                <a:spcPts val="0"/>
              </a:spcAft>
              <a:buNone/>
            </a:pPr>
            <a:r>
              <a:rPr b="1" lang="cs" sz="5000">
                <a:solidFill>
                  <a:srgbClr val="FFFFFF"/>
                </a:solidFill>
                <a:latin typeface="Indie Flower"/>
                <a:ea typeface="Indie Flower"/>
                <a:cs typeface="Indie Flower"/>
                <a:sym typeface="Indie Flower"/>
              </a:rPr>
              <a:t>TIME</a:t>
            </a:r>
            <a:endParaRPr b="1" sz="5000">
              <a:solidFill>
                <a:srgbClr val="FFFFFF"/>
              </a:solidFill>
              <a:latin typeface="Indie Flower"/>
              <a:ea typeface="Indie Flower"/>
              <a:cs typeface="Indie Flower"/>
              <a:sym typeface="Indie Flower"/>
            </a:endParaRPr>
          </a:p>
          <a:p>
            <a:pPr indent="0" lvl="0" marL="0" marR="0" rtl="0" algn="r">
              <a:lnSpc>
                <a:spcPct val="100000"/>
              </a:lnSpc>
              <a:spcBef>
                <a:spcPts val="0"/>
              </a:spcBef>
              <a:spcAft>
                <a:spcPts val="0"/>
              </a:spcAft>
              <a:buNone/>
            </a:pPr>
            <a:r>
              <a:rPr b="1" lang="cs" sz="2700">
                <a:solidFill>
                  <a:srgbClr val="D9D9D9"/>
                </a:solidFill>
                <a:highlight>
                  <a:schemeClr val="dk1"/>
                </a:highlight>
                <a:latin typeface="Consolas"/>
                <a:ea typeface="Consolas"/>
                <a:cs typeface="Consolas"/>
                <a:sym typeface="Consolas"/>
              </a:rPr>
              <a:t>Rock, Paper, Scissors, Lizard, Spock</a:t>
            </a:r>
            <a:endParaRPr b="1" sz="5000">
              <a:solidFill>
                <a:srgbClr val="D9D9D9"/>
              </a:solidFill>
              <a:latin typeface="Consolas"/>
              <a:ea typeface="Consolas"/>
              <a:cs typeface="Consolas"/>
              <a:sym typeface="Consolas"/>
            </a:endParaRPr>
          </a:p>
        </p:txBody>
      </p:sp>
      <p:sp>
        <p:nvSpPr>
          <p:cNvPr id="600" name="Google Shape;600;p93"/>
          <p:cNvSpPr txBox="1"/>
          <p:nvPr/>
        </p:nvSpPr>
        <p:spPr>
          <a:xfrm>
            <a:off x="-2514600" y="166552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01" name="Google Shape;601;p93"/>
          <p:cNvPicPr preferRelativeResize="0"/>
          <p:nvPr/>
        </p:nvPicPr>
        <p:blipFill>
          <a:blip r:embed="rId3">
            <a:alphaModFix/>
          </a:blip>
          <a:stretch>
            <a:fillRect/>
          </a:stretch>
        </p:blipFill>
        <p:spPr>
          <a:xfrm>
            <a:off x="4712649" y="614039"/>
            <a:ext cx="4572300" cy="37325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pic>
        <p:nvPicPr>
          <p:cNvPr id="606" name="Google Shape;606;p94"/>
          <p:cNvPicPr preferRelativeResize="0"/>
          <p:nvPr/>
        </p:nvPicPr>
        <p:blipFill>
          <a:blip r:embed="rId3">
            <a:alphaModFix/>
          </a:blip>
          <a:stretch>
            <a:fillRect/>
          </a:stretch>
        </p:blipFill>
        <p:spPr>
          <a:xfrm>
            <a:off x="1232031" y="0"/>
            <a:ext cx="6355243"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55"/>
          <p:cNvSpPr/>
          <p:nvPr/>
        </p:nvSpPr>
        <p:spPr>
          <a:xfrm>
            <a:off x="150" y="-5044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Variable types</a:t>
            </a:r>
            <a:endParaRPr i="0" sz="4800" u="none" cap="none" strike="noStrike">
              <a:latin typeface="Indie Flower"/>
              <a:ea typeface="Indie Flower"/>
              <a:cs typeface="Indie Flower"/>
              <a:sym typeface="Indie Flower"/>
            </a:endParaRPr>
          </a:p>
        </p:txBody>
      </p:sp>
      <p:sp>
        <p:nvSpPr>
          <p:cNvPr id="265" name="Google Shape;265;p55"/>
          <p:cNvSpPr/>
          <p:nvPr/>
        </p:nvSpPr>
        <p:spPr>
          <a:xfrm>
            <a:off x="444150" y="715425"/>
            <a:ext cx="5760300" cy="419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3000" u="none" cap="none" strike="noStrike">
                <a:solidFill>
                  <a:srgbClr val="000000"/>
                </a:solidFill>
                <a:latin typeface="Courier New"/>
                <a:ea typeface="Courier New"/>
                <a:cs typeface="Courier New"/>
                <a:sym typeface="Courier New"/>
              </a:rPr>
              <a:t>String</a:t>
            </a:r>
            <a:r>
              <a:rPr b="0" i="0" lang="cs" sz="3000" u="none" cap="none" strike="noStrike">
                <a:solidFill>
                  <a:srgbClr val="000000"/>
                </a:solidFill>
                <a:latin typeface="Courier New"/>
                <a:ea typeface="Courier New"/>
                <a:cs typeface="Courier New"/>
                <a:sym typeface="Courier New"/>
              </a:rPr>
              <a:t> str = </a:t>
            </a:r>
            <a:r>
              <a:rPr b="0" i="0" lang="cs" sz="3000" u="none" cap="none" strike="noStrike">
                <a:solidFill>
                  <a:srgbClr val="3366FF"/>
                </a:solidFill>
                <a:latin typeface="Courier New"/>
                <a:ea typeface="Courier New"/>
                <a:cs typeface="Courier New"/>
                <a:sym typeface="Courier New"/>
              </a:rPr>
              <a:t>“Hi”</a:t>
            </a:r>
            <a:r>
              <a:rPr b="0" i="0" lang="cs" sz="3000" u="none" cap="none" strike="noStrike">
                <a:solidFill>
                  <a:srgbClr val="000000"/>
                </a:solidFill>
                <a:latin typeface="Courier New"/>
                <a:ea typeface="Courier New"/>
                <a:cs typeface="Courier New"/>
                <a:sym typeface="Courier New"/>
              </a:rPr>
              <a:t>;</a:t>
            </a:r>
            <a:endParaRPr b="0" i="0" sz="3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sz="3000" u="none" cap="none" strike="noStrike">
                <a:solidFill>
                  <a:srgbClr val="D21E1E"/>
                </a:solidFill>
                <a:latin typeface="Courier New"/>
                <a:ea typeface="Courier New"/>
                <a:cs typeface="Courier New"/>
                <a:sym typeface="Courier New"/>
              </a:rPr>
              <a:t>int</a:t>
            </a:r>
            <a:r>
              <a:rPr b="0" i="0" lang="cs" sz="3000" u="none" cap="none" strike="noStrike">
                <a:solidFill>
                  <a:srgbClr val="660066"/>
                </a:solidFill>
                <a:latin typeface="Courier New"/>
                <a:ea typeface="Courier New"/>
                <a:cs typeface="Courier New"/>
                <a:sym typeface="Courier New"/>
              </a:rPr>
              <a:t> </a:t>
            </a:r>
            <a:r>
              <a:rPr b="0" i="0" lang="cs" sz="3000" u="none" cap="none" strike="noStrike">
                <a:solidFill>
                  <a:srgbClr val="000000"/>
                </a:solidFill>
                <a:latin typeface="Courier New"/>
                <a:ea typeface="Courier New"/>
                <a:cs typeface="Courier New"/>
                <a:sym typeface="Courier New"/>
              </a:rPr>
              <a:t>num = 5;</a:t>
            </a:r>
            <a:endParaRPr b="0" i="0" sz="3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sz="3000" u="none" cap="none" strike="noStrike">
                <a:solidFill>
                  <a:srgbClr val="D21E1E"/>
                </a:solidFill>
                <a:latin typeface="Courier New"/>
                <a:ea typeface="Courier New"/>
                <a:cs typeface="Courier New"/>
                <a:sym typeface="Courier New"/>
              </a:rPr>
              <a:t>double</a:t>
            </a:r>
            <a:r>
              <a:rPr b="0" i="0" lang="cs" sz="3000" u="none" cap="none" strike="noStrike">
                <a:solidFill>
                  <a:srgbClr val="660066"/>
                </a:solidFill>
                <a:latin typeface="Courier New"/>
                <a:ea typeface="Courier New"/>
                <a:cs typeface="Courier New"/>
                <a:sym typeface="Courier New"/>
              </a:rPr>
              <a:t> </a:t>
            </a:r>
            <a:r>
              <a:rPr b="0" i="0" lang="cs" sz="3000" u="none" cap="none" strike="noStrike">
                <a:solidFill>
                  <a:srgbClr val="000000"/>
                </a:solidFill>
                <a:latin typeface="Courier New"/>
                <a:ea typeface="Courier New"/>
                <a:cs typeface="Courier New"/>
                <a:sym typeface="Courier New"/>
              </a:rPr>
              <a:t>fraction = 0.2;</a:t>
            </a:r>
            <a:endParaRPr b="0" i="0" sz="3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3000">
              <a:latin typeface="Courier New"/>
              <a:ea typeface="Courier New"/>
              <a:cs typeface="Courier New"/>
              <a:sym typeface="Courier New"/>
            </a:endParaRPr>
          </a:p>
          <a:p>
            <a:pPr indent="0" lvl="0" marL="0" rtl="0" algn="l">
              <a:spcBef>
                <a:spcPts val="0"/>
              </a:spcBef>
              <a:spcAft>
                <a:spcPts val="0"/>
              </a:spcAft>
              <a:buNone/>
            </a:pPr>
            <a:r>
              <a:rPr b="1" lang="cs" sz="3000">
                <a:solidFill>
                  <a:srgbClr val="D21E1E"/>
                </a:solidFill>
                <a:latin typeface="Courier New"/>
                <a:ea typeface="Courier New"/>
                <a:cs typeface="Courier New"/>
                <a:sym typeface="Courier New"/>
              </a:rPr>
              <a:t>boolean</a:t>
            </a:r>
            <a:r>
              <a:rPr lang="cs" sz="3000">
                <a:solidFill>
                  <a:srgbClr val="660066"/>
                </a:solidFill>
                <a:latin typeface="Courier New"/>
                <a:ea typeface="Courier New"/>
                <a:cs typeface="Courier New"/>
                <a:sym typeface="Courier New"/>
              </a:rPr>
              <a:t> </a:t>
            </a:r>
            <a:r>
              <a:rPr lang="cs" sz="3000">
                <a:solidFill>
                  <a:schemeClr val="dk1"/>
                </a:solidFill>
                <a:latin typeface="Courier New"/>
                <a:ea typeface="Courier New"/>
                <a:cs typeface="Courier New"/>
                <a:sym typeface="Courier New"/>
              </a:rPr>
              <a:t>cond = </a:t>
            </a:r>
            <a:r>
              <a:rPr b="1" lang="cs" sz="3000">
                <a:latin typeface="Courier New"/>
                <a:ea typeface="Courier New"/>
                <a:cs typeface="Courier New"/>
                <a:sym typeface="Courier New"/>
              </a:rPr>
              <a:t>false</a:t>
            </a:r>
            <a:r>
              <a:rPr lang="cs" sz="3000">
                <a:solidFill>
                  <a:schemeClr val="dk1"/>
                </a:solidFill>
                <a:latin typeface="Courier New"/>
                <a:ea typeface="Courier New"/>
                <a:cs typeface="Courier New"/>
                <a:sym typeface="Courier New"/>
              </a:rPr>
              <a:t>;</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Font typeface="Arial"/>
              <a:buNone/>
            </a:pPr>
            <a:r>
              <a:rPr b="1" lang="cs" sz="3000">
                <a:solidFill>
                  <a:srgbClr val="D21E1E"/>
                </a:solidFill>
                <a:latin typeface="Courier New"/>
                <a:ea typeface="Courier New"/>
                <a:cs typeface="Courier New"/>
                <a:sym typeface="Courier New"/>
              </a:rPr>
              <a:t>char</a:t>
            </a:r>
            <a:r>
              <a:rPr lang="cs" sz="3000">
                <a:solidFill>
                  <a:srgbClr val="660066"/>
                </a:solidFill>
                <a:latin typeface="Courier New"/>
                <a:ea typeface="Courier New"/>
                <a:cs typeface="Courier New"/>
                <a:sym typeface="Courier New"/>
              </a:rPr>
              <a:t> </a:t>
            </a:r>
            <a:r>
              <a:rPr lang="cs" sz="3000">
                <a:solidFill>
                  <a:schemeClr val="dk1"/>
                </a:solidFill>
                <a:latin typeface="Courier New"/>
                <a:ea typeface="Courier New"/>
                <a:cs typeface="Courier New"/>
                <a:sym typeface="Courier New"/>
              </a:rPr>
              <a:t>cond = </a:t>
            </a:r>
            <a:r>
              <a:rPr lang="cs" sz="3000">
                <a:solidFill>
                  <a:srgbClr val="3366FF"/>
                </a:solidFill>
                <a:latin typeface="Courier New"/>
                <a:ea typeface="Courier New"/>
                <a:cs typeface="Courier New"/>
                <a:sym typeface="Courier New"/>
              </a:rPr>
              <a:t>‘X’</a:t>
            </a:r>
            <a:r>
              <a:rPr lang="cs" sz="3000">
                <a:solidFill>
                  <a:schemeClr val="dk1"/>
                </a:solidFill>
                <a:latin typeface="Courier New"/>
                <a:ea typeface="Courier New"/>
                <a:cs typeface="Courier New"/>
                <a:sym typeface="Courier New"/>
              </a:rPr>
              <a:t>;</a:t>
            </a:r>
            <a:endParaRPr sz="3000">
              <a:solidFill>
                <a:schemeClr val="dk1"/>
              </a:solidFill>
              <a:latin typeface="Courier New"/>
              <a:ea typeface="Courier New"/>
              <a:cs typeface="Courier New"/>
              <a:sym typeface="Courier New"/>
            </a:endParaRPr>
          </a:p>
        </p:txBody>
      </p:sp>
      <p:pic>
        <p:nvPicPr>
          <p:cNvPr id="266" name="Google Shape;266;p55"/>
          <p:cNvPicPr preferRelativeResize="0"/>
          <p:nvPr/>
        </p:nvPicPr>
        <p:blipFill>
          <a:blip r:embed="rId3">
            <a:alphaModFix/>
          </a:blip>
          <a:stretch>
            <a:fillRect/>
          </a:stretch>
        </p:blipFill>
        <p:spPr>
          <a:xfrm>
            <a:off x="7567825" y="4248500"/>
            <a:ext cx="716426" cy="716426"/>
          </a:xfrm>
          <a:prstGeom prst="rect">
            <a:avLst/>
          </a:prstGeom>
          <a:noFill/>
          <a:ln>
            <a:noFill/>
          </a:ln>
        </p:spPr>
      </p:pic>
      <p:pic>
        <p:nvPicPr>
          <p:cNvPr id="267" name="Google Shape;267;p55"/>
          <p:cNvPicPr preferRelativeResize="0"/>
          <p:nvPr/>
        </p:nvPicPr>
        <p:blipFill rotWithShape="1">
          <a:blip r:embed="rId4">
            <a:alphaModFix/>
          </a:blip>
          <a:srcRect b="0" l="0" r="0" t="0"/>
          <a:stretch/>
        </p:blipFill>
        <p:spPr>
          <a:xfrm>
            <a:off x="7494200" y="1650449"/>
            <a:ext cx="955364" cy="716424"/>
          </a:xfrm>
          <a:prstGeom prst="rect">
            <a:avLst/>
          </a:prstGeom>
          <a:noFill/>
          <a:ln>
            <a:noFill/>
          </a:ln>
        </p:spPr>
      </p:pic>
      <p:pic>
        <p:nvPicPr>
          <p:cNvPr id="268" name="Google Shape;268;p55"/>
          <p:cNvPicPr preferRelativeResize="0"/>
          <p:nvPr/>
        </p:nvPicPr>
        <p:blipFill rotWithShape="1">
          <a:blip r:embed="rId5">
            <a:alphaModFix/>
          </a:blip>
          <a:srcRect b="0" l="0" r="0" t="0"/>
          <a:stretch/>
        </p:blipFill>
        <p:spPr>
          <a:xfrm>
            <a:off x="7494200" y="2447758"/>
            <a:ext cx="863675" cy="863675"/>
          </a:xfrm>
          <a:prstGeom prst="rect">
            <a:avLst/>
          </a:prstGeom>
          <a:noFill/>
          <a:ln>
            <a:noFill/>
          </a:ln>
        </p:spPr>
      </p:pic>
      <p:pic>
        <p:nvPicPr>
          <p:cNvPr id="269" name="Google Shape;269;p55"/>
          <p:cNvPicPr preferRelativeResize="0"/>
          <p:nvPr/>
        </p:nvPicPr>
        <p:blipFill>
          <a:blip r:embed="rId6">
            <a:alphaModFix/>
          </a:blip>
          <a:stretch>
            <a:fillRect/>
          </a:stretch>
        </p:blipFill>
        <p:spPr>
          <a:xfrm>
            <a:off x="7494200" y="786781"/>
            <a:ext cx="863675" cy="863675"/>
          </a:xfrm>
          <a:prstGeom prst="rect">
            <a:avLst/>
          </a:prstGeom>
          <a:noFill/>
          <a:ln>
            <a:noFill/>
          </a:ln>
        </p:spPr>
      </p:pic>
      <p:pic>
        <p:nvPicPr>
          <p:cNvPr id="270" name="Google Shape;270;p55"/>
          <p:cNvPicPr preferRelativeResize="0"/>
          <p:nvPr/>
        </p:nvPicPr>
        <p:blipFill>
          <a:blip r:embed="rId7">
            <a:alphaModFix/>
          </a:blip>
          <a:stretch>
            <a:fillRect/>
          </a:stretch>
        </p:blipFill>
        <p:spPr>
          <a:xfrm>
            <a:off x="7520563" y="3311426"/>
            <a:ext cx="810950" cy="810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56"/>
          <p:cNvSpPr/>
          <p:nvPr/>
        </p:nvSpPr>
        <p:spPr>
          <a:xfrm>
            <a:off x="382680" y="162729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276" name="Google Shape;276;p56"/>
          <p:cNvSpPr/>
          <p:nvPr/>
        </p:nvSpPr>
        <p:spPr>
          <a:xfrm>
            <a:off x="1307520" y="1589490"/>
            <a:ext cx="25887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Addition</a:t>
            </a:r>
            <a:endParaRPr i="0" sz="4000" u="none" cap="none" strike="noStrike">
              <a:latin typeface="Indie Flower"/>
              <a:ea typeface="Indie Flower"/>
              <a:cs typeface="Indie Flower"/>
              <a:sym typeface="Indie Flower"/>
            </a:endParaRPr>
          </a:p>
        </p:txBody>
      </p:sp>
      <p:sp>
        <p:nvSpPr>
          <p:cNvPr id="277" name="Google Shape;277;p56"/>
          <p:cNvSpPr/>
          <p:nvPr/>
        </p:nvSpPr>
        <p:spPr>
          <a:xfrm>
            <a:off x="382680" y="21197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278" name="Google Shape;278;p56"/>
          <p:cNvSpPr/>
          <p:nvPr/>
        </p:nvSpPr>
        <p:spPr>
          <a:xfrm>
            <a:off x="1307520" y="2081970"/>
            <a:ext cx="29430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Subtraction</a:t>
            </a:r>
            <a:endParaRPr i="0" sz="4000" u="none" cap="none" strike="noStrike">
              <a:latin typeface="Indie Flower"/>
              <a:ea typeface="Indie Flower"/>
              <a:cs typeface="Indie Flower"/>
              <a:sym typeface="Indie Flower"/>
            </a:endParaRPr>
          </a:p>
        </p:txBody>
      </p:sp>
      <p:sp>
        <p:nvSpPr>
          <p:cNvPr id="279" name="Google Shape;279;p56"/>
          <p:cNvSpPr/>
          <p:nvPr/>
        </p:nvSpPr>
        <p:spPr>
          <a:xfrm>
            <a:off x="4392360" y="162729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280" name="Google Shape;280;p56"/>
          <p:cNvSpPr/>
          <p:nvPr/>
        </p:nvSpPr>
        <p:spPr>
          <a:xfrm>
            <a:off x="5386680" y="1589490"/>
            <a:ext cx="33285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Multiplication</a:t>
            </a:r>
            <a:endParaRPr i="0" sz="4000" u="none" cap="none" strike="noStrike">
              <a:latin typeface="Indie Flower"/>
              <a:ea typeface="Indie Flower"/>
              <a:cs typeface="Indie Flower"/>
              <a:sym typeface="Indie Flower"/>
            </a:endParaRPr>
          </a:p>
        </p:txBody>
      </p:sp>
      <p:sp>
        <p:nvSpPr>
          <p:cNvPr id="281" name="Google Shape;281;p56"/>
          <p:cNvSpPr/>
          <p:nvPr/>
        </p:nvSpPr>
        <p:spPr>
          <a:xfrm>
            <a:off x="4413240" y="21197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282" name="Google Shape;282;p56"/>
          <p:cNvSpPr/>
          <p:nvPr/>
        </p:nvSpPr>
        <p:spPr>
          <a:xfrm>
            <a:off x="5378760" y="2081970"/>
            <a:ext cx="25887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Division</a:t>
            </a:r>
            <a:endParaRPr i="0" sz="4000" u="none" cap="none" strike="noStrike">
              <a:latin typeface="Indie Flower"/>
              <a:ea typeface="Indie Flower"/>
              <a:cs typeface="Indie Flower"/>
              <a:sym typeface="Indie Flower"/>
            </a:endParaRPr>
          </a:p>
        </p:txBody>
      </p:sp>
      <p:sp>
        <p:nvSpPr>
          <p:cNvPr id="283" name="Google Shape;283;p56"/>
          <p:cNvSpPr/>
          <p:nvPr/>
        </p:nvSpPr>
        <p:spPr>
          <a:xfrm>
            <a:off x="4392360" y="26219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284" name="Google Shape;284;p56"/>
          <p:cNvSpPr/>
          <p:nvPr/>
        </p:nvSpPr>
        <p:spPr>
          <a:xfrm>
            <a:off x="5386680" y="2584170"/>
            <a:ext cx="2588700" cy="98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Remainder</a:t>
            </a:r>
            <a:endParaRPr i="0" sz="4000" u="none" cap="none" strike="noStrike">
              <a:latin typeface="Indie Flower"/>
              <a:ea typeface="Indie Flower"/>
              <a:cs typeface="Indie Flower"/>
              <a:sym typeface="Indie Flower"/>
            </a:endParaRPr>
          </a:p>
        </p:txBody>
      </p:sp>
      <p:sp>
        <p:nvSpPr>
          <p:cNvPr id="285" name="Google Shape;285;p56"/>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solidFill>
                  <a:srgbClr val="000000"/>
                </a:solidFill>
                <a:latin typeface="Indie Flower"/>
                <a:ea typeface="Indie Flower"/>
                <a:cs typeface="Indie Flower"/>
                <a:sym typeface="Indie Flower"/>
              </a:rPr>
              <a:t>Binary Operators</a:t>
            </a:r>
            <a:endParaRPr i="0" sz="4800" u="none" cap="none" strike="noStrike">
              <a:latin typeface="Indie Flower"/>
              <a:ea typeface="Indie Flower"/>
              <a:cs typeface="Indie Flower"/>
              <a:sym typeface="Indie Flow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7"/>
          <p:cNvSpPr/>
          <p:nvPr/>
        </p:nvSpPr>
        <p:spPr>
          <a:xfrm>
            <a:off x="382680" y="146739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&lt;</a:t>
            </a:r>
            <a:endParaRPr b="0" i="0" sz="4000" u="none" cap="none" strike="noStrike">
              <a:latin typeface="Arial"/>
              <a:ea typeface="Arial"/>
              <a:cs typeface="Arial"/>
              <a:sym typeface="Arial"/>
            </a:endParaRPr>
          </a:p>
        </p:txBody>
      </p:sp>
      <p:sp>
        <p:nvSpPr>
          <p:cNvPr id="291" name="Google Shape;291;p57"/>
          <p:cNvSpPr/>
          <p:nvPr/>
        </p:nvSpPr>
        <p:spPr>
          <a:xfrm>
            <a:off x="1307520" y="1429590"/>
            <a:ext cx="25887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Less Than</a:t>
            </a:r>
            <a:endParaRPr b="0" i="0" sz="4000" u="none" cap="none" strike="noStrike">
              <a:latin typeface="Arial"/>
              <a:ea typeface="Arial"/>
              <a:cs typeface="Arial"/>
              <a:sym typeface="Arial"/>
            </a:endParaRPr>
          </a:p>
        </p:txBody>
      </p:sp>
      <p:sp>
        <p:nvSpPr>
          <p:cNvPr id="292" name="Google Shape;292;p57"/>
          <p:cNvSpPr/>
          <p:nvPr/>
        </p:nvSpPr>
        <p:spPr>
          <a:xfrm>
            <a:off x="382680" y="21197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&gt;</a:t>
            </a:r>
            <a:endParaRPr b="0" i="0" sz="4000" u="none" cap="none" strike="noStrike">
              <a:latin typeface="Arial"/>
              <a:ea typeface="Arial"/>
              <a:cs typeface="Arial"/>
              <a:sym typeface="Arial"/>
            </a:endParaRPr>
          </a:p>
        </p:txBody>
      </p:sp>
      <p:sp>
        <p:nvSpPr>
          <p:cNvPr id="293" name="Google Shape;293;p57"/>
          <p:cNvSpPr/>
          <p:nvPr/>
        </p:nvSpPr>
        <p:spPr>
          <a:xfrm>
            <a:off x="1368770" y="2081095"/>
            <a:ext cx="2943000" cy="981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Greater Than</a:t>
            </a:r>
            <a:endParaRPr b="0" i="0" sz="4000" u="none" cap="none" strike="noStrike">
              <a:latin typeface="Arial"/>
              <a:ea typeface="Arial"/>
              <a:cs typeface="Arial"/>
              <a:sym typeface="Arial"/>
            </a:endParaRPr>
          </a:p>
        </p:txBody>
      </p:sp>
      <p:sp>
        <p:nvSpPr>
          <p:cNvPr id="294" name="Google Shape;294;p57"/>
          <p:cNvSpPr/>
          <p:nvPr/>
        </p:nvSpPr>
        <p:spPr>
          <a:xfrm>
            <a:off x="5098585" y="170724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295" name="Google Shape;295;p57"/>
          <p:cNvSpPr/>
          <p:nvPr/>
        </p:nvSpPr>
        <p:spPr>
          <a:xfrm>
            <a:off x="6146205" y="1707240"/>
            <a:ext cx="33285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Equal To</a:t>
            </a:r>
            <a:endParaRPr b="0" i="0" sz="4000" u="none" cap="none" strike="noStrike">
              <a:latin typeface="Arial"/>
              <a:ea typeface="Arial"/>
              <a:cs typeface="Arial"/>
              <a:sym typeface="Arial"/>
            </a:endParaRPr>
          </a:p>
        </p:txBody>
      </p:sp>
      <p:sp>
        <p:nvSpPr>
          <p:cNvPr id="296" name="Google Shape;296;p57"/>
          <p:cNvSpPr/>
          <p:nvPr/>
        </p:nvSpPr>
        <p:spPr>
          <a:xfrm>
            <a:off x="588915" y="34972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&gt;=</a:t>
            </a:r>
            <a:endParaRPr b="0" i="0" sz="4000" u="none" cap="none" strike="noStrike">
              <a:latin typeface="Arial"/>
              <a:ea typeface="Arial"/>
              <a:cs typeface="Arial"/>
              <a:sym typeface="Arial"/>
            </a:endParaRPr>
          </a:p>
        </p:txBody>
      </p:sp>
      <p:sp>
        <p:nvSpPr>
          <p:cNvPr id="297" name="Google Shape;297;p57"/>
          <p:cNvSpPr/>
          <p:nvPr/>
        </p:nvSpPr>
        <p:spPr>
          <a:xfrm>
            <a:off x="1501710" y="3497270"/>
            <a:ext cx="34755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More or Equal</a:t>
            </a:r>
            <a:endParaRPr b="0" i="0" sz="4000" u="none" cap="none" strike="noStrike">
              <a:latin typeface="Arial"/>
              <a:ea typeface="Arial"/>
              <a:cs typeface="Arial"/>
              <a:sym typeface="Arial"/>
            </a:endParaRPr>
          </a:p>
        </p:txBody>
      </p:sp>
      <p:sp>
        <p:nvSpPr>
          <p:cNvPr id="298" name="Google Shape;298;p57"/>
          <p:cNvSpPr/>
          <p:nvPr/>
        </p:nvSpPr>
        <p:spPr>
          <a:xfrm>
            <a:off x="507373" y="280852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&lt;=</a:t>
            </a:r>
            <a:endParaRPr b="0" i="0" sz="4000" u="none" cap="none" strike="noStrike">
              <a:latin typeface="Arial"/>
              <a:ea typeface="Arial"/>
              <a:cs typeface="Arial"/>
              <a:sym typeface="Arial"/>
            </a:endParaRPr>
          </a:p>
        </p:txBody>
      </p:sp>
      <p:sp>
        <p:nvSpPr>
          <p:cNvPr id="299" name="Google Shape;299;p57"/>
          <p:cNvSpPr/>
          <p:nvPr/>
        </p:nvSpPr>
        <p:spPr>
          <a:xfrm>
            <a:off x="1501693" y="2770720"/>
            <a:ext cx="3194700" cy="981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Less or Equal</a:t>
            </a:r>
            <a:endParaRPr b="0" i="0" sz="4000" u="none" cap="none" strike="noStrike">
              <a:latin typeface="Arial"/>
              <a:ea typeface="Arial"/>
              <a:cs typeface="Arial"/>
              <a:sym typeface="Arial"/>
            </a:endParaRPr>
          </a:p>
        </p:txBody>
      </p:sp>
      <p:sp>
        <p:nvSpPr>
          <p:cNvPr id="300" name="Google Shape;300;p57"/>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Comparison Operators</a:t>
            </a:r>
            <a:endParaRPr i="0" sz="4800" u="none" cap="none" strike="noStrike">
              <a:latin typeface="Indie Flower"/>
              <a:ea typeface="Indie Flower"/>
              <a:cs typeface="Indie Flower"/>
              <a:sym typeface="Indie Flower"/>
            </a:endParaRPr>
          </a:p>
        </p:txBody>
      </p:sp>
      <p:sp>
        <p:nvSpPr>
          <p:cNvPr id="301" name="Google Shape;301;p57"/>
          <p:cNvSpPr/>
          <p:nvPr/>
        </p:nvSpPr>
        <p:spPr>
          <a:xfrm>
            <a:off x="4977210" y="253739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cs" sz="4000">
                <a:latin typeface="Courier New"/>
                <a:ea typeface="Courier New"/>
                <a:cs typeface="Courier New"/>
                <a:sym typeface="Courier New"/>
              </a:rPr>
              <a:t>!</a:t>
            </a: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302" name="Google Shape;302;p57"/>
          <p:cNvSpPr/>
          <p:nvPr/>
        </p:nvSpPr>
        <p:spPr>
          <a:xfrm>
            <a:off x="6024830" y="2537390"/>
            <a:ext cx="33285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cs" sz="4000">
                <a:latin typeface="Calibri"/>
                <a:ea typeface="Calibri"/>
                <a:cs typeface="Calibri"/>
                <a:sym typeface="Calibri"/>
              </a:rPr>
              <a:t>Not </a:t>
            </a:r>
            <a:r>
              <a:rPr b="0" i="0" lang="cs" sz="4000" u="none" cap="none" strike="noStrike">
                <a:solidFill>
                  <a:srgbClr val="000000"/>
                </a:solidFill>
                <a:latin typeface="Calibri"/>
                <a:ea typeface="Calibri"/>
                <a:cs typeface="Calibri"/>
                <a:sym typeface="Calibri"/>
              </a:rPr>
              <a:t>Equal To</a:t>
            </a:r>
            <a:endParaRPr b="0" i="0" sz="40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8"/>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solidFill>
                  <a:srgbClr val="000000"/>
                </a:solidFill>
                <a:latin typeface="Indie Flower"/>
                <a:ea typeface="Indie Flower"/>
                <a:cs typeface="Indie Flower"/>
                <a:sym typeface="Indie Flower"/>
              </a:rPr>
              <a:t>Resulting Type</a:t>
            </a:r>
            <a:endParaRPr i="0" sz="4800" u="none" cap="none" strike="noStrike">
              <a:latin typeface="Indie Flower"/>
              <a:ea typeface="Indie Flower"/>
              <a:cs typeface="Indie Flower"/>
              <a:sym typeface="Indie Flower"/>
            </a:endParaRPr>
          </a:p>
        </p:txBody>
      </p:sp>
      <p:sp>
        <p:nvSpPr>
          <p:cNvPr id="308" name="Google Shape;308;p58"/>
          <p:cNvSpPr/>
          <p:nvPr/>
        </p:nvSpPr>
        <p:spPr>
          <a:xfrm>
            <a:off x="1412474" y="1382675"/>
            <a:ext cx="56508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4000" u="none" cap="none" strike="noStrike">
                <a:solidFill>
                  <a:srgbClr val="000000"/>
                </a:solidFill>
                <a:latin typeface="Indie Flower"/>
                <a:ea typeface="Indie Flower"/>
                <a:cs typeface="Indie Flower"/>
                <a:sym typeface="Indie Flower"/>
              </a:rPr>
              <a:t>int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int =	 </a:t>
            </a:r>
            <a:r>
              <a:rPr b="1" lang="cs" sz="4000">
                <a:latin typeface="Indie Flower"/>
                <a:ea typeface="Indie Flower"/>
                <a:cs typeface="Indie Flower"/>
                <a:sym typeface="Indie Flower"/>
              </a:rPr>
              <a:t>i</a:t>
            </a:r>
            <a:r>
              <a:rPr b="1" i="0" lang="cs" sz="4000" u="none" cap="none" strike="noStrike">
                <a:solidFill>
                  <a:srgbClr val="000000"/>
                </a:solidFill>
                <a:latin typeface="Indie Flower"/>
                <a:ea typeface="Indie Flower"/>
                <a:cs typeface="Indie Flower"/>
                <a:sym typeface="Indie Flower"/>
              </a:rPr>
              <a:t>nt</a:t>
            </a:r>
            <a:endParaRPr b="1" i="0" sz="4000" u="none" cap="none" strike="noStrike">
              <a:latin typeface="Indie Flower"/>
              <a:ea typeface="Indie Flower"/>
              <a:cs typeface="Indie Flower"/>
              <a:sym typeface="Indie Flower"/>
            </a:endParaRPr>
          </a:p>
        </p:txBody>
      </p:sp>
      <p:sp>
        <p:nvSpPr>
          <p:cNvPr id="309" name="Google Shape;309;p58"/>
          <p:cNvSpPr/>
          <p:nvPr/>
        </p:nvSpPr>
        <p:spPr>
          <a:xfrm>
            <a:off x="1412475" y="2328225"/>
            <a:ext cx="61470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4000" u="none" cap="none" strike="noStrike">
                <a:solidFill>
                  <a:srgbClr val="000000"/>
                </a:solidFill>
                <a:latin typeface="Indie Flower"/>
                <a:ea typeface="Indie Flower"/>
                <a:cs typeface="Indie Flower"/>
                <a:sym typeface="Indie Flower"/>
              </a:rPr>
              <a:t>double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double	= double</a:t>
            </a:r>
            <a:endParaRPr b="1" i="0" sz="4000" u="none" cap="none" strike="noStrike">
              <a:latin typeface="Indie Flower"/>
              <a:ea typeface="Indie Flower"/>
              <a:cs typeface="Indie Flower"/>
              <a:sym typeface="Indie Flower"/>
            </a:endParaRPr>
          </a:p>
        </p:txBody>
      </p:sp>
      <p:sp>
        <p:nvSpPr>
          <p:cNvPr id="310" name="Google Shape;310;p58"/>
          <p:cNvSpPr/>
          <p:nvPr/>
        </p:nvSpPr>
        <p:spPr>
          <a:xfrm>
            <a:off x="1412550" y="3420650"/>
            <a:ext cx="56508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4000" u="none" cap="none" strike="noStrike">
                <a:solidFill>
                  <a:srgbClr val="000000"/>
                </a:solidFill>
                <a:latin typeface="Indie Flower"/>
                <a:ea typeface="Indie Flower"/>
                <a:cs typeface="Indie Flower"/>
                <a:sym typeface="Indie Flower"/>
              </a:rPr>
              <a:t>int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double = double</a:t>
            </a:r>
            <a:endParaRPr b="1" i="0" sz="4000" u="none" cap="none" strike="noStrike">
              <a:latin typeface="Indie Flower"/>
              <a:ea typeface="Indie Flower"/>
              <a:cs typeface="Indie Flower"/>
              <a:sym typeface="Indie Flow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9"/>
          <p:cNvSpPr/>
          <p:nvPr/>
        </p:nvSpPr>
        <p:spPr>
          <a:xfrm>
            <a:off x="0" y="-18090"/>
            <a:ext cx="9143700" cy="559500"/>
          </a:xfrm>
          <a:prstGeom prst="rect">
            <a:avLst/>
          </a:prstGeom>
          <a:solidFill>
            <a:srgbClr val="93C47D"/>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solidFill>
                  <a:srgbClr val="000000"/>
                </a:solidFill>
                <a:latin typeface="Indie Flower"/>
                <a:ea typeface="Indie Flower"/>
                <a:cs typeface="Indie Flower"/>
                <a:sym typeface="Indie Flower"/>
              </a:rPr>
              <a:t>Resulting Type</a:t>
            </a:r>
            <a:endParaRPr i="0" sz="4800" u="none" cap="none" strike="noStrike">
              <a:latin typeface="Indie Flower"/>
              <a:ea typeface="Indie Flower"/>
              <a:cs typeface="Indie Flower"/>
              <a:sym typeface="Indie Flower"/>
            </a:endParaRPr>
          </a:p>
        </p:txBody>
      </p:sp>
      <p:sp>
        <p:nvSpPr>
          <p:cNvPr id="316" name="Google Shape;316;p59"/>
          <p:cNvSpPr/>
          <p:nvPr/>
        </p:nvSpPr>
        <p:spPr>
          <a:xfrm>
            <a:off x="1412474" y="1382675"/>
            <a:ext cx="56508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4000" u="none" cap="none" strike="noStrike">
                <a:solidFill>
                  <a:srgbClr val="000000"/>
                </a:solidFill>
                <a:latin typeface="Indie Flower"/>
                <a:ea typeface="Indie Flower"/>
                <a:cs typeface="Indie Flower"/>
                <a:sym typeface="Indie Flower"/>
              </a:rPr>
              <a:t>int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int =	 </a:t>
            </a:r>
            <a:r>
              <a:rPr b="1" lang="cs" sz="4000">
                <a:latin typeface="Indie Flower"/>
                <a:ea typeface="Indie Flower"/>
                <a:cs typeface="Indie Flower"/>
                <a:sym typeface="Indie Flower"/>
              </a:rPr>
              <a:t>i</a:t>
            </a:r>
            <a:r>
              <a:rPr b="1" i="0" lang="cs" sz="4000" u="none" cap="none" strike="noStrike">
                <a:solidFill>
                  <a:srgbClr val="000000"/>
                </a:solidFill>
                <a:latin typeface="Indie Flower"/>
                <a:ea typeface="Indie Flower"/>
                <a:cs typeface="Indie Flower"/>
                <a:sym typeface="Indie Flower"/>
              </a:rPr>
              <a:t>nt</a:t>
            </a:r>
            <a:endParaRPr b="1" i="0" sz="4000" u="none" cap="none" strike="noStrike">
              <a:latin typeface="Indie Flower"/>
              <a:ea typeface="Indie Flower"/>
              <a:cs typeface="Indie Flower"/>
              <a:sym typeface="Indie Flower"/>
            </a:endParaRPr>
          </a:p>
        </p:txBody>
      </p:sp>
      <p:sp>
        <p:nvSpPr>
          <p:cNvPr id="317" name="Google Shape;317;p59"/>
          <p:cNvSpPr/>
          <p:nvPr/>
        </p:nvSpPr>
        <p:spPr>
          <a:xfrm>
            <a:off x="1412475" y="2328225"/>
            <a:ext cx="61470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4000" u="none" cap="none" strike="noStrike">
                <a:solidFill>
                  <a:srgbClr val="000000"/>
                </a:solidFill>
                <a:latin typeface="Indie Flower"/>
                <a:ea typeface="Indie Flower"/>
                <a:cs typeface="Indie Flower"/>
                <a:sym typeface="Indie Flower"/>
              </a:rPr>
              <a:t>double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double	= double</a:t>
            </a:r>
            <a:endParaRPr b="1" i="0" sz="4000" u="none" cap="none" strike="noStrike">
              <a:latin typeface="Indie Flower"/>
              <a:ea typeface="Indie Flower"/>
              <a:cs typeface="Indie Flower"/>
              <a:sym typeface="Indie Flower"/>
            </a:endParaRPr>
          </a:p>
        </p:txBody>
      </p:sp>
      <p:sp>
        <p:nvSpPr>
          <p:cNvPr id="318" name="Google Shape;318;p59"/>
          <p:cNvSpPr/>
          <p:nvPr/>
        </p:nvSpPr>
        <p:spPr>
          <a:xfrm>
            <a:off x="1412550" y="3420650"/>
            <a:ext cx="56508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4000" u="none" cap="none" strike="noStrike">
                <a:solidFill>
                  <a:srgbClr val="000000"/>
                </a:solidFill>
                <a:latin typeface="Indie Flower"/>
                <a:ea typeface="Indie Flower"/>
                <a:cs typeface="Indie Flower"/>
                <a:sym typeface="Indie Flower"/>
              </a:rPr>
              <a:t>int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double = double</a:t>
            </a:r>
            <a:endParaRPr b="1" i="0" sz="4000" u="none" cap="none" strike="noStrike">
              <a:latin typeface="Indie Flower"/>
              <a:ea typeface="Indie Flower"/>
              <a:cs typeface="Indie Flower"/>
              <a:sym typeface="Indie Flow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